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4" r:id="rId5"/>
    <p:sldId id="272" r:id="rId6"/>
    <p:sldId id="274" r:id="rId7"/>
    <p:sldId id="275" r:id="rId8"/>
    <p:sldId id="276" r:id="rId9"/>
  </p:sldIdLst>
  <p:sldSz cx="12801600" cy="9601200" type="A3"/>
  <p:notesSz cx="6797675" cy="9926638"/>
  <p:defaultTextStyle>
    <a:defPPr>
      <a:defRPr lang="pt-PT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5" autoAdjust="0"/>
    <p:restoredTop sz="94057" autoAdjust="0"/>
  </p:normalViewPr>
  <p:slideViewPr>
    <p:cSldViewPr>
      <p:cViewPr>
        <p:scale>
          <a:sx n="100" d="100"/>
          <a:sy n="100" d="100"/>
        </p:scale>
        <p:origin x="-58" y="92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4E4D72CC-E431-42EA-A02F-54B77F717E45}" type="datetimeFigureOut">
              <a:rPr lang="pt-PT" smtClean="0"/>
              <a:t>21/02/2017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1" y="4714878"/>
            <a:ext cx="5438775" cy="4467225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166"/>
            <a:ext cx="2946400" cy="496887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9" y="9428166"/>
            <a:ext cx="2946400" cy="496887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23FBE23E-ADDD-449A-9E8D-7B681840D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430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E23E-ADDD-449A-9E8D-7B681840D20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033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131-4C68-4E60-8130-7DAF3F6AFD08}" type="datetime1">
              <a:rPr lang="pt-PT" smtClean="0"/>
              <a:t>21/02/2017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507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09B6-8FC8-42AA-A24A-D0A552F2D695}" type="datetime1">
              <a:rPr lang="pt-PT" smtClean="0"/>
              <a:t>21/02/2017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783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51C1-13A9-46C5-B458-8232726E2087}" type="datetime1">
              <a:rPr lang="pt-PT" smtClean="0"/>
              <a:t>21/02/2017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708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3557-91DE-427C-916A-C33B478E2C21}" type="datetime1">
              <a:rPr lang="pt-PT" smtClean="0"/>
              <a:t>21/02/2017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183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EC44-0564-49C7-9FEB-6B9BE24AA695}" type="datetime1">
              <a:rPr lang="pt-PT" smtClean="0"/>
              <a:t>21/02/2017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67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7D8E-18CB-4C1D-90B3-3164A24807CD}" type="datetime1">
              <a:rPr lang="pt-PT" smtClean="0"/>
              <a:t>21/02/2017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94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FF5-392E-41BE-B694-5E962FDC8042}" type="datetime1">
              <a:rPr lang="pt-PT" smtClean="0"/>
              <a:t>21/02/2017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221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FCF1-CCB6-4058-BC7A-9BACAF46A0B8}" type="datetime1">
              <a:rPr lang="pt-PT" smtClean="0"/>
              <a:t>21/02/2017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33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7A5-68B9-4926-902B-210541FF2B0B}" type="datetime1">
              <a:rPr lang="pt-PT" smtClean="0"/>
              <a:t>21/02/2017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0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2660-E8BD-42F0-9034-5C376C7CD495}" type="datetime1">
              <a:rPr lang="pt-PT" smtClean="0"/>
              <a:t>21/02/2017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21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3870-8CAE-4D28-9E7E-CAF01AF61F57}" type="datetime1">
              <a:rPr lang="pt-PT" smtClean="0"/>
              <a:t>21/02/2017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041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BE30-2062-4DF5-9211-2D6C11927042}" type="datetime1">
              <a:rPr lang="pt-PT" smtClean="0"/>
              <a:t>21/02/2017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720BE-9011-4AAE-B26D-4D9263C20A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841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6400" y="2683566"/>
            <a:ext cx="11388541" cy="1651388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CENTRO DE SAÚDE </a:t>
            </a:r>
            <a:br>
              <a:rPr lang="pt-PT" dirty="0" smtClean="0"/>
            </a:br>
            <a:r>
              <a:rPr lang="pt-PT" dirty="0" smtClean="0"/>
              <a:t>ALMARGEM DO BISPO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39" y="8049880"/>
            <a:ext cx="1224136" cy="1001498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10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97" y="408112"/>
            <a:ext cx="10928512" cy="6247122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56184" y="6783093"/>
            <a:ext cx="8126774" cy="196635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P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 futuro Centro de Saúde de Almargem do Bispo a inserir no lote de terreno em Casal do Rebolo visa suprir as necessidades dos utentes da União das freguesias de Almargem do Bispo, Pero Pinheiro e Montelavar. </a:t>
            </a:r>
            <a:endParaRPr lang="pt-P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P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No desenvolvimento de diversos estudos </a:t>
            </a:r>
            <a:r>
              <a:rPr lang="pt-PT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concetuais</a:t>
            </a:r>
            <a:r>
              <a:rPr lang="pt-P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constatou-se o surgimento de alguns condicionantes no local, nomeadamente a configuração irregular do terreno. O desnível do terreno que serviu de ponto de partida para a inserção do projecto a uma cota viável e favorável no intuito de reduzir a movimentação de terras.</a:t>
            </a:r>
            <a:endParaRPr lang="pt-P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P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P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Aceitando e respeitando as características da envolvência pretende-se assumir e reforçar a linguagem formal dos volumes de duas águas tão presente da paisagem existente e aliar o provincianismo a novas tendências técnicas construtivas de materiais tradicionais.</a:t>
            </a:r>
            <a:endParaRPr lang="pt-P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P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P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Pretende-se igualmente reforçar a relação entre o interior e o exterior do edifício, e permitir que os utentes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tenham ampla visibilidade para o exterior.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4800" dirty="0" smtClean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946212" y="9136676"/>
            <a:ext cx="11190043" cy="18002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sz="4800" dirty="0" smtClean="0"/>
              <a:t>CENTRO DE SAÚDE ALMARGEM DO BISPO</a:t>
            </a:r>
            <a:r>
              <a:rPr lang="pt-PT" sz="7400" dirty="0"/>
              <a:t/>
            </a:r>
            <a:br>
              <a:rPr lang="pt-PT" sz="7400" dirty="0"/>
            </a:br>
            <a:endParaRPr lang="pt-PT" sz="7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96" y="8925388"/>
            <a:ext cx="569111" cy="465605"/>
          </a:xfrm>
          <a:prstGeom prst="rect">
            <a:avLst/>
          </a:prstGeom>
        </p:spPr>
      </p:pic>
      <p:cxnSp>
        <p:nvCxnSpPr>
          <p:cNvPr id="14" name="Conexão recta unidireccional 13"/>
          <p:cNvCxnSpPr/>
          <p:nvPr/>
        </p:nvCxnSpPr>
        <p:spPr>
          <a:xfrm>
            <a:off x="5422424" y="3144416"/>
            <a:ext cx="5010824" cy="44525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9857184" y="7596992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C00000"/>
                </a:solidFill>
              </a:rPr>
              <a:t>LOCAL DE INTERVENÇÃO</a:t>
            </a:r>
            <a:endParaRPr lang="pt-PT" sz="1600" b="1" dirty="0">
              <a:solidFill>
                <a:srgbClr val="C000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12134939" y="9038300"/>
            <a:ext cx="349245" cy="511175"/>
          </a:xfrm>
        </p:spPr>
        <p:txBody>
          <a:bodyPr/>
          <a:lstStyle/>
          <a:p>
            <a:fld id="{99B720BE-9011-4AAE-B26D-4D9263C20A35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87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6" y="1914622"/>
            <a:ext cx="11077608" cy="4757359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5832" y="552128"/>
            <a:ext cx="11118115" cy="12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</a:t>
            </a:r>
            <a:r>
              <a:rPr lang="pt-PT" sz="1700" b="1" dirty="0">
                <a:latin typeface="Arial" panose="020B0604020202020204" pitchFamily="34" charset="0"/>
                <a:cs typeface="Arial" panose="020B0604020202020204" pitchFamily="34" charset="0"/>
              </a:rPr>
              <a:t>do edificado </a:t>
            </a:r>
            <a:endParaRPr lang="pt-P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É constituído por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volumes interligados de um piso, correspondendo ás suas funcionalidades.</a:t>
            </a:r>
          </a:p>
          <a:p>
            <a:pPr marL="0" indent="0">
              <a:buNone/>
            </a:pPr>
            <a:endParaRPr lang="pt-PT" sz="6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6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230206" y="7382408"/>
            <a:ext cx="3830827" cy="32932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ZONA DE APOIOS COMUNS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104656" y="7305432"/>
            <a:ext cx="4090054" cy="52937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PRESTAÇÃO DE CUIDADOS DE SAÚDE (</a:t>
            </a:r>
            <a:r>
              <a:rPr lang="pt-P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GABINETES DE ENFERMAGEM E MÉDICOS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70358" y="7282381"/>
            <a:ext cx="3730014" cy="52937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ENTRADA PRINCIPAL DOS UTENTES E </a:t>
            </a:r>
          </a:p>
          <a:p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APOIO ADMINISTRATIVO)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944897" y="9104300"/>
            <a:ext cx="11190043" cy="18002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sz="4800" dirty="0" smtClean="0"/>
              <a:t>CENTRO DE SAÚDE ALMARGEM DO BISPO</a:t>
            </a:r>
            <a:r>
              <a:rPr lang="pt-PT" sz="7400" dirty="0"/>
              <a:t/>
            </a:r>
            <a:br>
              <a:rPr lang="pt-PT" sz="7400" dirty="0"/>
            </a:br>
            <a:endParaRPr lang="pt-PT" sz="7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8" y="8816696"/>
            <a:ext cx="569111" cy="465605"/>
          </a:xfrm>
          <a:prstGeom prst="rect">
            <a:avLst/>
          </a:prstGeom>
        </p:spPr>
      </p:pic>
      <p:cxnSp>
        <p:nvCxnSpPr>
          <p:cNvPr id="14" name="Conexão recta unidireccional 13"/>
          <p:cNvCxnSpPr>
            <a:endCxn id="9" idx="0"/>
          </p:cNvCxnSpPr>
          <p:nvPr/>
        </p:nvCxnSpPr>
        <p:spPr>
          <a:xfrm>
            <a:off x="2656384" y="4728592"/>
            <a:ext cx="178981" cy="255378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15"/>
          <p:cNvCxnSpPr/>
          <p:nvPr/>
        </p:nvCxnSpPr>
        <p:spPr>
          <a:xfrm>
            <a:off x="5320680" y="4752496"/>
            <a:ext cx="789785" cy="24778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unidireccional 17"/>
          <p:cNvCxnSpPr/>
          <p:nvPr/>
        </p:nvCxnSpPr>
        <p:spPr>
          <a:xfrm flipH="1">
            <a:off x="7480920" y="4152528"/>
            <a:ext cx="1368152" cy="30538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unidireccional 19"/>
          <p:cNvCxnSpPr/>
          <p:nvPr/>
        </p:nvCxnSpPr>
        <p:spPr>
          <a:xfrm flipH="1">
            <a:off x="9929192" y="5520680"/>
            <a:ext cx="792088" cy="176170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0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 txBox="1">
            <a:spLocks/>
          </p:cNvSpPr>
          <p:nvPr/>
        </p:nvSpPr>
        <p:spPr>
          <a:xfrm>
            <a:off x="944897" y="9104300"/>
            <a:ext cx="11190043" cy="18002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sz="4800" dirty="0" smtClean="0"/>
              <a:t>CENTRO DE SAÚDE ALMARGEM DO BISPO</a:t>
            </a:r>
            <a:r>
              <a:rPr lang="pt-PT" sz="7400" dirty="0"/>
              <a:t/>
            </a:r>
            <a:br>
              <a:rPr lang="pt-PT" sz="7400" dirty="0"/>
            </a:br>
            <a:endParaRPr lang="pt-PT" sz="74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24" y="8871497"/>
            <a:ext cx="569111" cy="465605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4</a:t>
            </a:fld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9" y="624136"/>
            <a:ext cx="11918250" cy="5544616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9993288" y="5952728"/>
            <a:ext cx="2808312" cy="288032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 smtClean="0"/>
              <a:t>PLANTA</a:t>
            </a:r>
            <a:endParaRPr lang="pt-PT" sz="1000" dirty="0"/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1269768" y="5806510"/>
            <a:ext cx="4626976" cy="3094549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endParaRPr lang="pt-PT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01. ANTECÂMARA – área 7.60m2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02. SALA DE ESPERA – área 26.45m2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03. ADMINISTRAÇÃO – área 15.13m2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04. I.S.PESSOAL - área 3.50m2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05. CIRCULAÇÃO 1 – área 6.80m2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06. HIGIENIZAÇÃO – área 6.65m2 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07. I.S.MOB.CONDC. (FEM.) – área 4.25m2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08. I.S.MOB.COND. (MASC.) – área 4.25m2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09. CIRCULAÇÃO 2– área 46.72m2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10. GABINETE CONSULTA ENFERMAGEM – área 14.00m2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11. GABINETE CONSULTA ENFERMAGEM – área 14.00m2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12. GABINETE CONSULTA INTERNOS – área 14.00m2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13. GABINETE CONSULTA PLANEAMENTO FAMILIAR – área 14.00m2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14. SALA DE TRATAMENTOS 1 – área 14.00m2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15. SALA DE TRATAMENTOS 2 – área 14.00 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16. SUJOS/DESPEJOS LIMP. MATERIAL CIRÚRGICO– </a:t>
            </a:r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6.10 </a:t>
            </a:r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</a:p>
          <a:p>
            <a:pPr marL="0" indent="0">
              <a:buNone/>
            </a:pPr>
            <a:endParaRPr lang="pt-PT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6074752" y="5952728"/>
            <a:ext cx="4626976" cy="3094549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17. GABINETE CONSULTA MÉDICO– área 12.70m2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18. GABINETE CONSULTA MÉDICO - área 12.10m2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19. GABINETE CONSULTA MÉDICO – área 12.00m2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20. GABINETE CONSULTA MÉDICO – área 12.10m2 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21. SALA DE PESSOAL/COPA – área 16.10m2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22. SALA REUNIÕES – área 17.00m2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23. APOIO INFORMÁTICO – área 5.55m2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24. DEPÓSITO DE MAT. LIMPEZA – área 5.70m2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25. DEPÓSITO DE RESÍDUOS – área 3.05m2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26. DEPÓSITO DE RESÍDUOS CONTAMINADOS– área 3.55m2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27. ARQUIVO INATIVO – área 6.20m2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28. DEPÓSITO MAT. CONSUMO ADMINISTRATIVO– área 6.20m2</a:t>
            </a:r>
            <a:endParaRPr lang="pt-P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29. DEPÓSITO MAT. CONSUMO TERAPÊUTICO E CLÍNICO – área 6.20m2</a:t>
            </a:r>
          </a:p>
          <a:p>
            <a:pPr marL="0" indent="0">
              <a:buNone/>
            </a:pPr>
            <a:r>
              <a:rPr lang="pt-PT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30. BALNEÁRIOS/VESTIÁRIOS (M/F) – área 13.25m2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3232448" y="1992288"/>
            <a:ext cx="536415" cy="36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pt-PT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6200" dirty="0"/>
          </a:p>
        </p:txBody>
      </p: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3952528" y="2352328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endParaRPr lang="pt-PT" sz="6200" dirty="0"/>
          </a:p>
        </p:txBody>
      </p: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3232448" y="2784376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  <a:p>
            <a:endParaRPr lang="pt-PT" sz="6200" dirty="0"/>
          </a:p>
        </p:txBody>
      </p:sp>
      <p:sp>
        <p:nvSpPr>
          <p:cNvPr id="23" name="Marcador de Posição de Conteúdo 2"/>
          <p:cNvSpPr txBox="1">
            <a:spLocks/>
          </p:cNvSpPr>
          <p:nvPr/>
        </p:nvSpPr>
        <p:spPr>
          <a:xfrm>
            <a:off x="5375909" y="2250194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endParaRPr lang="pt-PT" sz="6200" dirty="0"/>
          </a:p>
        </p:txBody>
      </p:sp>
      <p:sp>
        <p:nvSpPr>
          <p:cNvPr id="24" name="Marcador de Posição de Conteúdo 2"/>
          <p:cNvSpPr txBox="1">
            <a:spLocks/>
          </p:cNvSpPr>
          <p:nvPr/>
        </p:nvSpPr>
        <p:spPr>
          <a:xfrm>
            <a:off x="3437987" y="3504456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  <a:p>
            <a:endParaRPr lang="pt-PT" sz="6200" dirty="0"/>
          </a:p>
        </p:txBody>
      </p:sp>
      <p:sp>
        <p:nvSpPr>
          <p:cNvPr id="25" name="Marcador de Posição de Conteúdo 2"/>
          <p:cNvSpPr txBox="1">
            <a:spLocks/>
          </p:cNvSpPr>
          <p:nvPr/>
        </p:nvSpPr>
        <p:spPr>
          <a:xfrm>
            <a:off x="2941577" y="3406750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  <a:p>
            <a:endParaRPr lang="pt-PT" sz="6200" dirty="0"/>
          </a:p>
        </p:txBody>
      </p:sp>
      <p:sp>
        <p:nvSpPr>
          <p:cNvPr id="26" name="Marcador de Posição de Conteúdo 2"/>
          <p:cNvSpPr txBox="1">
            <a:spLocks/>
          </p:cNvSpPr>
          <p:nvPr/>
        </p:nvSpPr>
        <p:spPr>
          <a:xfrm>
            <a:off x="5320680" y="3226730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endParaRPr lang="pt-PT" sz="6200" dirty="0"/>
          </a:p>
        </p:txBody>
      </p:sp>
      <p:sp>
        <p:nvSpPr>
          <p:cNvPr id="27" name="Marcador de Posição de Conteúdo 2"/>
          <p:cNvSpPr txBox="1">
            <a:spLocks/>
          </p:cNvSpPr>
          <p:nvPr/>
        </p:nvSpPr>
        <p:spPr>
          <a:xfrm>
            <a:off x="4562479" y="3360440"/>
            <a:ext cx="400783" cy="288032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  <a:p>
            <a:endParaRPr lang="pt-PT" sz="6200" dirty="0"/>
          </a:p>
        </p:txBody>
      </p:sp>
      <p:sp>
        <p:nvSpPr>
          <p:cNvPr id="28" name="Marcador de Posição de Conteúdo 2"/>
          <p:cNvSpPr txBox="1">
            <a:spLocks/>
          </p:cNvSpPr>
          <p:nvPr/>
        </p:nvSpPr>
        <p:spPr>
          <a:xfrm>
            <a:off x="4554073" y="3843933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  <a:p>
            <a:endParaRPr lang="pt-PT" sz="6200" dirty="0"/>
          </a:p>
        </p:txBody>
      </p:sp>
      <p:sp>
        <p:nvSpPr>
          <p:cNvPr id="29" name="Marcador de Posição de Conteúdo 2"/>
          <p:cNvSpPr txBox="1">
            <a:spLocks/>
          </p:cNvSpPr>
          <p:nvPr/>
        </p:nvSpPr>
        <p:spPr>
          <a:xfrm>
            <a:off x="3952528" y="3216424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  <a:p>
            <a:endParaRPr lang="pt-PT" sz="6200" dirty="0"/>
          </a:p>
        </p:txBody>
      </p:sp>
      <p:sp>
        <p:nvSpPr>
          <p:cNvPr id="30" name="Marcador de Posição de Conteúdo 2"/>
          <p:cNvSpPr txBox="1">
            <a:spLocks/>
          </p:cNvSpPr>
          <p:nvPr/>
        </p:nvSpPr>
        <p:spPr>
          <a:xfrm>
            <a:off x="5968752" y="2763069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  <a:p>
            <a:endParaRPr lang="pt-PT" sz="6200" dirty="0"/>
          </a:p>
        </p:txBody>
      </p:sp>
      <p:sp>
        <p:nvSpPr>
          <p:cNvPr id="31" name="Marcador de Posição de Conteúdo 2"/>
          <p:cNvSpPr txBox="1">
            <a:spLocks/>
          </p:cNvSpPr>
          <p:nvPr/>
        </p:nvSpPr>
        <p:spPr>
          <a:xfrm>
            <a:off x="6261138" y="2250194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endParaRPr lang="pt-PT" sz="6200" dirty="0"/>
          </a:p>
        </p:txBody>
      </p:sp>
      <p:sp>
        <p:nvSpPr>
          <p:cNvPr id="32" name="Marcador de Posição de Conteúdo 2"/>
          <p:cNvSpPr txBox="1">
            <a:spLocks/>
          </p:cNvSpPr>
          <p:nvPr/>
        </p:nvSpPr>
        <p:spPr>
          <a:xfrm>
            <a:off x="7152145" y="2266640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endParaRPr lang="pt-PT" sz="6200" dirty="0"/>
          </a:p>
        </p:txBody>
      </p:sp>
      <p:sp>
        <p:nvSpPr>
          <p:cNvPr id="33" name="Marcador de Posição de Conteúdo 2"/>
          <p:cNvSpPr txBox="1">
            <a:spLocks/>
          </p:cNvSpPr>
          <p:nvPr/>
        </p:nvSpPr>
        <p:spPr>
          <a:xfrm>
            <a:off x="6261137" y="3288432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endParaRPr lang="pt-PT" sz="6200" dirty="0"/>
          </a:p>
        </p:txBody>
      </p:sp>
      <p:sp>
        <p:nvSpPr>
          <p:cNvPr id="34" name="Marcador de Posição de Conteúdo 2"/>
          <p:cNvSpPr txBox="1">
            <a:spLocks/>
          </p:cNvSpPr>
          <p:nvPr/>
        </p:nvSpPr>
        <p:spPr>
          <a:xfrm>
            <a:off x="7122555" y="3288432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endParaRPr lang="pt-PT" sz="6200" dirty="0"/>
          </a:p>
        </p:txBody>
      </p:sp>
      <p:sp>
        <p:nvSpPr>
          <p:cNvPr id="35" name="Marcador de Posição de Conteúdo 2"/>
          <p:cNvSpPr txBox="1">
            <a:spLocks/>
          </p:cNvSpPr>
          <p:nvPr/>
        </p:nvSpPr>
        <p:spPr>
          <a:xfrm>
            <a:off x="7552928" y="3167695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endParaRPr lang="pt-PT" sz="6200" dirty="0"/>
          </a:p>
        </p:txBody>
      </p:sp>
      <p:sp>
        <p:nvSpPr>
          <p:cNvPr id="36" name="Marcador de Posição de Conteúdo 2"/>
          <p:cNvSpPr txBox="1">
            <a:spLocks/>
          </p:cNvSpPr>
          <p:nvPr/>
        </p:nvSpPr>
        <p:spPr>
          <a:xfrm>
            <a:off x="8637953" y="2179576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endParaRPr lang="pt-PT" sz="6200" dirty="0"/>
          </a:p>
        </p:txBody>
      </p:sp>
      <p:sp>
        <p:nvSpPr>
          <p:cNvPr id="37" name="Marcador de Posição de Conteúdo 2"/>
          <p:cNvSpPr txBox="1">
            <a:spLocks/>
          </p:cNvSpPr>
          <p:nvPr/>
        </p:nvSpPr>
        <p:spPr>
          <a:xfrm>
            <a:off x="8849072" y="3324436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endParaRPr lang="pt-PT" sz="6200" dirty="0"/>
          </a:p>
        </p:txBody>
      </p:sp>
      <p:sp>
        <p:nvSpPr>
          <p:cNvPr id="38" name="Marcador de Posição de Conteúdo 2"/>
          <p:cNvSpPr txBox="1">
            <a:spLocks/>
          </p:cNvSpPr>
          <p:nvPr/>
        </p:nvSpPr>
        <p:spPr>
          <a:xfrm>
            <a:off x="9392113" y="2069864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endParaRPr lang="pt-PT" sz="6200" dirty="0"/>
          </a:p>
        </p:txBody>
      </p:sp>
      <p:sp>
        <p:nvSpPr>
          <p:cNvPr id="39" name="Marcador de Posição de Conteúdo 2"/>
          <p:cNvSpPr txBox="1">
            <a:spLocks/>
          </p:cNvSpPr>
          <p:nvPr/>
        </p:nvSpPr>
        <p:spPr>
          <a:xfrm>
            <a:off x="9592505" y="3087105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endParaRPr lang="pt-PT" sz="6200" dirty="0"/>
          </a:p>
        </p:txBody>
      </p:sp>
      <p:sp>
        <p:nvSpPr>
          <p:cNvPr id="40" name="Marcador de Posição de Conteúdo 2"/>
          <p:cNvSpPr txBox="1">
            <a:spLocks/>
          </p:cNvSpPr>
          <p:nvPr/>
        </p:nvSpPr>
        <p:spPr>
          <a:xfrm>
            <a:off x="10300945" y="1952886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endParaRPr lang="pt-PT" sz="6200" dirty="0"/>
          </a:p>
        </p:txBody>
      </p:sp>
      <p:sp>
        <p:nvSpPr>
          <p:cNvPr id="41" name="Marcador de Posição de Conteúdo 2"/>
          <p:cNvSpPr txBox="1">
            <a:spLocks/>
          </p:cNvSpPr>
          <p:nvPr/>
        </p:nvSpPr>
        <p:spPr>
          <a:xfrm>
            <a:off x="10793288" y="2055217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endParaRPr lang="pt-PT" sz="6200" dirty="0"/>
          </a:p>
        </p:txBody>
      </p:sp>
      <p:sp>
        <p:nvSpPr>
          <p:cNvPr id="42" name="Marcador de Posição de Conteúdo 2"/>
          <p:cNvSpPr txBox="1">
            <a:spLocks/>
          </p:cNvSpPr>
          <p:nvPr/>
        </p:nvSpPr>
        <p:spPr>
          <a:xfrm>
            <a:off x="10287827" y="2985653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endParaRPr lang="pt-PT" sz="6200" dirty="0"/>
          </a:p>
        </p:txBody>
      </p:sp>
      <p:sp>
        <p:nvSpPr>
          <p:cNvPr id="43" name="Marcador de Posição de Conteúdo 2"/>
          <p:cNvSpPr txBox="1">
            <a:spLocks/>
          </p:cNvSpPr>
          <p:nvPr/>
        </p:nvSpPr>
        <p:spPr>
          <a:xfrm>
            <a:off x="11050538" y="3298514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endParaRPr lang="pt-PT" sz="6200" dirty="0"/>
          </a:p>
        </p:txBody>
      </p:sp>
      <p:sp>
        <p:nvSpPr>
          <p:cNvPr id="44" name="Marcador de Posição de Conteúdo 2"/>
          <p:cNvSpPr txBox="1">
            <a:spLocks/>
          </p:cNvSpPr>
          <p:nvPr/>
        </p:nvSpPr>
        <p:spPr>
          <a:xfrm>
            <a:off x="10301335" y="3504455"/>
            <a:ext cx="400783" cy="305495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endParaRPr lang="pt-PT" sz="6200" dirty="0"/>
          </a:p>
        </p:txBody>
      </p:sp>
      <p:sp>
        <p:nvSpPr>
          <p:cNvPr id="45" name="Marcador de Posição de Conteúdo 2"/>
          <p:cNvSpPr txBox="1">
            <a:spLocks/>
          </p:cNvSpPr>
          <p:nvPr/>
        </p:nvSpPr>
        <p:spPr>
          <a:xfrm>
            <a:off x="11091235" y="3702583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endParaRPr lang="pt-PT" sz="6200" dirty="0"/>
          </a:p>
        </p:txBody>
      </p:sp>
      <p:sp>
        <p:nvSpPr>
          <p:cNvPr id="46" name="Marcador de Posição de Conteúdo 2"/>
          <p:cNvSpPr txBox="1">
            <a:spLocks/>
          </p:cNvSpPr>
          <p:nvPr/>
        </p:nvSpPr>
        <p:spPr>
          <a:xfrm>
            <a:off x="10394432" y="3882603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  <a:p>
            <a:endParaRPr lang="pt-PT" sz="6200" dirty="0"/>
          </a:p>
        </p:txBody>
      </p:sp>
      <p:sp>
        <p:nvSpPr>
          <p:cNvPr id="47" name="Marcador de Posição de Conteúdo 2"/>
          <p:cNvSpPr txBox="1">
            <a:spLocks/>
          </p:cNvSpPr>
          <p:nvPr/>
        </p:nvSpPr>
        <p:spPr>
          <a:xfrm>
            <a:off x="11081320" y="4296544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endParaRPr lang="pt-PT" sz="6200" dirty="0"/>
          </a:p>
        </p:txBody>
      </p:sp>
      <p:sp>
        <p:nvSpPr>
          <p:cNvPr id="48" name="Marcador de Posição de Conteúdo 2"/>
          <p:cNvSpPr txBox="1">
            <a:spLocks/>
          </p:cNvSpPr>
          <p:nvPr/>
        </p:nvSpPr>
        <p:spPr>
          <a:xfrm>
            <a:off x="10433248" y="4440560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  <a:p>
            <a:endParaRPr lang="pt-PT" sz="6200" dirty="0"/>
          </a:p>
        </p:txBody>
      </p:sp>
      <p:sp>
        <p:nvSpPr>
          <p:cNvPr id="49" name="Marcador de Posição de Conteúdo 2"/>
          <p:cNvSpPr txBox="1">
            <a:spLocks/>
          </p:cNvSpPr>
          <p:nvPr/>
        </p:nvSpPr>
        <p:spPr>
          <a:xfrm>
            <a:off x="11153328" y="4800600"/>
            <a:ext cx="400783" cy="3600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  <a:p>
            <a:endParaRPr lang="pt-PT" sz="6200" dirty="0"/>
          </a:p>
        </p:txBody>
      </p:sp>
    </p:spTree>
    <p:extLst>
      <p:ext uri="{BB962C8B-B14F-4D97-AF65-F5344CB8AC3E}">
        <p14:creationId xmlns:p14="http://schemas.microsoft.com/office/powerpoint/2010/main" val="5713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16" y="8818715"/>
            <a:ext cx="569111" cy="465605"/>
          </a:xfrm>
          <a:prstGeom prst="rect">
            <a:avLst/>
          </a:prstGeom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944897" y="9104300"/>
            <a:ext cx="11190043" cy="18002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sz="4800" dirty="0" smtClean="0"/>
              <a:t>CENTRO DE SAÚDE ALMARGEM DO BISPO</a:t>
            </a:r>
            <a:r>
              <a:rPr lang="pt-PT" sz="7400" dirty="0"/>
              <a:t/>
            </a:r>
            <a:br>
              <a:rPr lang="pt-PT" sz="7400" dirty="0"/>
            </a:br>
            <a:endParaRPr lang="pt-PT" sz="7400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5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1" y="1571407"/>
            <a:ext cx="8259721" cy="58404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05" y="1776264"/>
            <a:ext cx="2984835" cy="4464496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715851" y="7793251"/>
            <a:ext cx="1917716" cy="288032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 smtClean="0"/>
              <a:t>PLANTA DE IMPLANTAÇÃO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29887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/>
          <p:cNvSpPr txBox="1">
            <a:spLocks/>
          </p:cNvSpPr>
          <p:nvPr/>
        </p:nvSpPr>
        <p:spPr>
          <a:xfrm>
            <a:off x="944897" y="9104300"/>
            <a:ext cx="11190043" cy="18002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sz="4800" dirty="0" smtClean="0"/>
              <a:t>CENTRO DE SAÚDE ALMARGEM DO BISPO</a:t>
            </a:r>
            <a:r>
              <a:rPr lang="pt-PT" sz="7400" dirty="0"/>
              <a:t/>
            </a:r>
            <a:br>
              <a:rPr lang="pt-PT" sz="7400" dirty="0"/>
            </a:br>
            <a:endParaRPr lang="pt-PT" sz="7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97" y="8737074"/>
            <a:ext cx="569111" cy="465605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11513368" y="8898891"/>
            <a:ext cx="648152" cy="511175"/>
          </a:xfrm>
        </p:spPr>
        <p:txBody>
          <a:bodyPr/>
          <a:lstStyle/>
          <a:p>
            <a:fld id="{99B720BE-9011-4AAE-B26D-4D9263C20A35}" type="slidenum">
              <a:rPr lang="pt-PT" smtClean="0"/>
              <a:t>6</a:t>
            </a:fld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08" y="713843"/>
            <a:ext cx="10801200" cy="727395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9701354" y="2136304"/>
            <a:ext cx="2808312" cy="288032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 smtClean="0"/>
              <a:t>CORTE A-A</a:t>
            </a:r>
            <a:endParaRPr lang="pt-PT" sz="1000" dirty="0"/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9701354" y="3926627"/>
            <a:ext cx="2808312" cy="288032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 smtClean="0"/>
              <a:t>ALÇADO 2</a:t>
            </a:r>
            <a:endParaRPr lang="pt-PT" sz="1000" dirty="0"/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1050376" y="4165003"/>
            <a:ext cx="1875763" cy="288032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 smtClean="0"/>
              <a:t>CORTE B-B</a:t>
            </a:r>
            <a:endParaRPr lang="pt-PT" sz="1000" dirty="0"/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9720118" y="6312768"/>
            <a:ext cx="2808312" cy="288032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 smtClean="0"/>
              <a:t>ALÇADO 1</a:t>
            </a:r>
            <a:endParaRPr lang="pt-PT" sz="1000" dirty="0"/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9701354" y="7987800"/>
            <a:ext cx="2808312" cy="288032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 smtClean="0"/>
              <a:t>ALÇADO 3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9304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08" y="1739473"/>
            <a:ext cx="4536504" cy="2903362"/>
          </a:xfr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7</a:t>
            </a:fld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08" y="5160640"/>
            <a:ext cx="4536504" cy="290336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24" y="1704256"/>
            <a:ext cx="4549678" cy="29117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8" y="5160640"/>
            <a:ext cx="4536503" cy="29033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97" y="8737074"/>
            <a:ext cx="569111" cy="465605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944897" y="9104300"/>
            <a:ext cx="11190043" cy="18002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sz="4800" dirty="0" smtClean="0"/>
              <a:t>CENTRO DE SAÚDE ALMARGEM DO BISPO</a:t>
            </a:r>
            <a:r>
              <a:rPr lang="pt-PT" sz="7400" dirty="0"/>
              <a:t/>
            </a:r>
            <a:br>
              <a:rPr lang="pt-PT" sz="7400" dirty="0"/>
            </a:br>
            <a:endParaRPr lang="pt-PT" sz="7400" dirty="0"/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1516137" y="552128"/>
            <a:ext cx="9735965" cy="792089"/>
          </a:xfrm>
          <a:prstGeom prst="rect">
            <a:avLst/>
          </a:prstGeom>
        </p:spPr>
        <p:txBody>
          <a:bodyPr vert="horz" lIns="128016" tIns="64008" rIns="128016" bIns="64008" rtlCol="0">
            <a:normAutofit fontScale="92500" lnSpcReduction="10000"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Número de utentes - 7.600 utentes  </a:t>
            </a:r>
            <a:endParaRPr lang="pt-PT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 Estimado da obra – 775.000,00€ + IVA                                 Prazo – 210 dias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sz="6200" dirty="0"/>
          </a:p>
        </p:txBody>
      </p:sp>
    </p:spTree>
    <p:extLst>
      <p:ext uri="{BB962C8B-B14F-4D97-AF65-F5344CB8AC3E}">
        <p14:creationId xmlns:p14="http://schemas.microsoft.com/office/powerpoint/2010/main" val="12035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20BE-9011-4AAE-B26D-4D9263C20A35}" type="slidenum">
              <a:rPr lang="pt-PT" smtClean="0"/>
              <a:t>8</a:t>
            </a:fld>
            <a:endParaRPr lang="pt-PT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75" y="1128192"/>
            <a:ext cx="5350179" cy="34247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66" y="4872608"/>
            <a:ext cx="5345288" cy="34209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33" y="1128192"/>
            <a:ext cx="5291045" cy="3386270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944897" y="9104300"/>
            <a:ext cx="11190043" cy="18002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sz="4800" dirty="0" smtClean="0"/>
              <a:t>CENTRO DE SAÚDE ALMARGEM DO BISPO</a:t>
            </a:r>
            <a:r>
              <a:rPr lang="pt-PT" sz="7400" dirty="0"/>
              <a:t/>
            </a:r>
            <a:br>
              <a:rPr lang="pt-PT" sz="7400" dirty="0"/>
            </a:br>
            <a:endParaRPr lang="pt-PT" sz="7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08" y="8509616"/>
            <a:ext cx="569111" cy="4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509</Words>
  <Application>Microsoft Office PowerPoint</Application>
  <PresentationFormat>Papel A3 (297x420 mm)</PresentationFormat>
  <Paragraphs>103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CENTRO DE SAÚDE  ALMARGEM DO BISPO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SAÚDE  ALMARGEM DO BISPO</dc:title>
  <dc:creator>Maria de Lurdes Mendes de Carvalho</dc:creator>
  <cp:lastModifiedBy>Luís Miguel Dores Peyssonneau Nunes</cp:lastModifiedBy>
  <cp:revision>43</cp:revision>
  <cp:lastPrinted>2017-02-20T14:56:21Z</cp:lastPrinted>
  <dcterms:created xsi:type="dcterms:W3CDTF">2016-09-23T14:23:31Z</dcterms:created>
  <dcterms:modified xsi:type="dcterms:W3CDTF">2017-02-21T01:23:51Z</dcterms:modified>
</cp:coreProperties>
</file>