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2"/>
  </p:notesMasterIdLst>
  <p:handoutMasterIdLst>
    <p:handoutMasterId r:id="rId23"/>
  </p:handoutMasterIdLst>
  <p:sldIdLst>
    <p:sldId id="323" r:id="rId2"/>
    <p:sldId id="339" r:id="rId3"/>
    <p:sldId id="276" r:id="rId4"/>
    <p:sldId id="340" r:id="rId5"/>
    <p:sldId id="300" r:id="rId6"/>
    <p:sldId id="317" r:id="rId7"/>
    <p:sldId id="316" r:id="rId8"/>
    <p:sldId id="318" r:id="rId9"/>
    <p:sldId id="337" r:id="rId10"/>
    <p:sldId id="290" r:id="rId11"/>
    <p:sldId id="326" r:id="rId12"/>
    <p:sldId id="336" r:id="rId13"/>
    <p:sldId id="338" r:id="rId14"/>
    <p:sldId id="335" r:id="rId15"/>
    <p:sldId id="327" r:id="rId16"/>
    <p:sldId id="330" r:id="rId17"/>
    <p:sldId id="332" r:id="rId18"/>
    <p:sldId id="333" r:id="rId19"/>
    <p:sldId id="277" r:id="rId20"/>
    <p:sldId id="331" r:id="rId21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50000"/>
      </a:spcBef>
      <a:spcAft>
        <a:spcPct val="0"/>
      </a:spcAft>
      <a:defRPr sz="1600" kern="1200">
        <a:solidFill>
          <a:srgbClr val="2D309F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1600" kern="1200">
        <a:solidFill>
          <a:srgbClr val="2D309F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1600" kern="1200">
        <a:solidFill>
          <a:srgbClr val="2D309F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1600" kern="1200">
        <a:solidFill>
          <a:srgbClr val="2D309F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1600" kern="1200">
        <a:solidFill>
          <a:srgbClr val="2D309F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rgbClr val="2D309F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rgbClr val="2D309F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rgbClr val="2D309F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rgbClr val="2D309F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66"/>
    <a:srgbClr val="A10501"/>
    <a:srgbClr val="730401"/>
    <a:srgbClr val="0066CC"/>
    <a:srgbClr val="2E824A"/>
    <a:srgbClr val="9900CC"/>
    <a:srgbClr val="CC3300"/>
    <a:srgbClr val="FF9900"/>
    <a:srgbClr val="FFFF66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4734" autoAdjust="0"/>
    <p:restoredTop sz="94576" autoAdjust="0"/>
  </p:normalViewPr>
  <p:slideViewPr>
    <p:cSldViewPr>
      <p:cViewPr varScale="1">
        <p:scale>
          <a:sx n="89" d="100"/>
          <a:sy n="89" d="100"/>
        </p:scale>
        <p:origin x="-1810" y="-62"/>
      </p:cViewPr>
      <p:guideLst>
        <p:guide orient="horz" pos="2160"/>
        <p:guide pos="2880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870" y="-7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341" cy="49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408" tIns="47204" rIns="94408" bIns="47204" numCol="1" anchor="t" anchorCtr="0" compatLnSpc="1">
            <a:prstTxWarp prst="textNoShape">
              <a:avLst/>
            </a:prstTxWarp>
          </a:bodyPr>
          <a:lstStyle>
            <a:lvl1pPr defTabSz="944563" eaLnBrk="0" hangingPunct="0">
              <a:spcBef>
                <a:spcPct val="0"/>
              </a:spcBef>
              <a:defRPr sz="1300">
                <a:solidFill>
                  <a:schemeClr val="tx1"/>
                </a:solidFill>
              </a:defRPr>
            </a:lvl1pPr>
          </a:lstStyle>
          <a:p>
            <a:endParaRPr lang="de-DE" altLang="pt-PT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334" y="0"/>
            <a:ext cx="2946341" cy="49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408" tIns="47204" rIns="94408" bIns="47204" numCol="1" anchor="t" anchorCtr="0" compatLnSpc="1">
            <a:prstTxWarp prst="textNoShape">
              <a:avLst/>
            </a:prstTxWarp>
          </a:bodyPr>
          <a:lstStyle>
            <a:lvl1pPr algn="r" defTabSz="944563" eaLnBrk="0" hangingPunct="0">
              <a:spcBef>
                <a:spcPct val="0"/>
              </a:spcBef>
              <a:defRPr sz="1300">
                <a:solidFill>
                  <a:schemeClr val="tx1"/>
                </a:solidFill>
              </a:defRPr>
            </a:lvl1pPr>
          </a:lstStyle>
          <a:p>
            <a:endParaRPr lang="de-DE" altLang="pt-PT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040"/>
            <a:ext cx="2946341" cy="49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408" tIns="47204" rIns="94408" bIns="47204" numCol="1" anchor="b" anchorCtr="0" compatLnSpc="1">
            <a:prstTxWarp prst="textNoShape">
              <a:avLst/>
            </a:prstTxWarp>
          </a:bodyPr>
          <a:lstStyle>
            <a:lvl1pPr defTabSz="944563" eaLnBrk="0" hangingPunct="0">
              <a:spcBef>
                <a:spcPct val="0"/>
              </a:spcBef>
              <a:defRPr sz="1300">
                <a:solidFill>
                  <a:schemeClr val="tx1"/>
                </a:solidFill>
              </a:defRPr>
            </a:lvl1pPr>
          </a:lstStyle>
          <a:p>
            <a:endParaRPr lang="de-DE" altLang="pt-PT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334" y="9431040"/>
            <a:ext cx="2946341" cy="49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408" tIns="47204" rIns="94408" bIns="47204" numCol="1" anchor="b" anchorCtr="0" compatLnSpc="1">
            <a:prstTxWarp prst="textNoShape">
              <a:avLst/>
            </a:prstTxWarp>
          </a:bodyPr>
          <a:lstStyle>
            <a:lvl1pPr algn="r" defTabSz="944563" eaLnBrk="0" hangingPunct="0">
              <a:spcBef>
                <a:spcPct val="0"/>
              </a:spcBef>
              <a:defRPr sz="1300">
                <a:solidFill>
                  <a:schemeClr val="tx1"/>
                </a:solidFill>
              </a:defRPr>
            </a:lvl1pPr>
          </a:lstStyle>
          <a:p>
            <a:fld id="{18509269-85EC-4065-990D-F44FF0C8CB69}" type="slidenum">
              <a:rPr lang="de-DE" altLang="pt-PT"/>
              <a:pPr/>
              <a:t>‹nº›</a:t>
            </a:fld>
            <a:endParaRPr lang="de-DE" altLang="pt-PT"/>
          </a:p>
        </p:txBody>
      </p:sp>
    </p:spTree>
    <p:extLst>
      <p:ext uri="{BB962C8B-B14F-4D97-AF65-F5344CB8AC3E}">
        <p14:creationId xmlns:p14="http://schemas.microsoft.com/office/powerpoint/2010/main" val="368964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9585" cy="46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8" tIns="45789" rIns="91578" bIns="45789" numCol="1" anchor="t" anchorCtr="0" compatLnSpc="1">
            <a:prstTxWarp prst="textNoShape">
              <a:avLst/>
            </a:prstTxWarp>
          </a:bodyPr>
          <a:lstStyle>
            <a:lvl1pPr defTabSz="915988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de-DE" altLang="pt-PT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0317" y="0"/>
            <a:ext cx="2919585" cy="46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8" tIns="45789" rIns="91578" bIns="45789" numCol="1" anchor="t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de-DE" altLang="pt-PT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6625" y="776288"/>
            <a:ext cx="495935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2306" y="4731008"/>
            <a:ext cx="4992411" cy="441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8" tIns="45789" rIns="91578" bIns="457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pt-PT"/>
              <a:t>Klicken Sie, um die Formate des Vorlagentextes zu bearbeiten</a:t>
            </a:r>
          </a:p>
          <a:p>
            <a:pPr lvl="1"/>
            <a:r>
              <a:rPr lang="de-DE" altLang="pt-PT"/>
              <a:t>Zweite Ebene</a:t>
            </a:r>
          </a:p>
          <a:p>
            <a:pPr lvl="2"/>
            <a:r>
              <a:rPr lang="de-DE" altLang="pt-PT"/>
              <a:t>Dritte Ebene</a:t>
            </a:r>
          </a:p>
          <a:p>
            <a:pPr lvl="3"/>
            <a:r>
              <a:rPr lang="de-DE" altLang="pt-PT"/>
              <a:t>Vierte Ebene</a:t>
            </a:r>
          </a:p>
          <a:p>
            <a:pPr lvl="4"/>
            <a:r>
              <a:rPr lang="de-DE" altLang="pt-PT"/>
              <a:t>Fünfte Ebene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62014"/>
            <a:ext cx="2919585" cy="46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8" tIns="45789" rIns="91578" bIns="45789" numCol="1" anchor="b" anchorCtr="0" compatLnSpc="1">
            <a:prstTxWarp prst="textNoShape">
              <a:avLst/>
            </a:prstTxWarp>
          </a:bodyPr>
          <a:lstStyle>
            <a:lvl1pPr defTabSz="915988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de-DE" altLang="pt-PT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0317" y="9462014"/>
            <a:ext cx="2919585" cy="46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578" tIns="45789" rIns="91578" bIns="45789" numCol="1" anchor="b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fld id="{9A3C0ABD-FCFF-4039-BB24-B433EEC32733}" type="slidenum">
              <a:rPr lang="de-DE" altLang="pt-PT"/>
              <a:pPr/>
              <a:t>‹nº›</a:t>
            </a:fld>
            <a:endParaRPr lang="de-DE" altLang="pt-PT"/>
          </a:p>
        </p:txBody>
      </p:sp>
    </p:spTree>
    <p:extLst>
      <p:ext uri="{BB962C8B-B14F-4D97-AF65-F5344CB8AC3E}">
        <p14:creationId xmlns:p14="http://schemas.microsoft.com/office/powerpoint/2010/main" val="5130212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C0ABD-FCFF-4039-BB24-B433EEC32733}" type="slidenum">
              <a:rPr lang="de-DE" altLang="pt-PT" smtClean="0"/>
              <a:pPr/>
              <a:t>10</a:t>
            </a:fld>
            <a:endParaRPr lang="de-DE" altLang="pt-PT"/>
          </a:p>
        </p:txBody>
      </p:sp>
    </p:spTree>
    <p:extLst>
      <p:ext uri="{BB962C8B-B14F-4D97-AF65-F5344CB8AC3E}">
        <p14:creationId xmlns:p14="http://schemas.microsoft.com/office/powerpoint/2010/main" val="1422396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altLang="pt-PT" smtClean="0"/>
              <a:t>Outubro 2016</a:t>
            </a:r>
            <a:endParaRPr lang="de-DE" alt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37C32-74DC-43F6-8BBA-5B41F90C9538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9316442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altLang="pt-PT" smtClean="0"/>
              <a:t>Outubro 2016</a:t>
            </a:r>
            <a:endParaRPr lang="de-DE" alt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EBC9F-E882-49B9-9F47-5D2517BE5B1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022855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altLang="pt-PT" smtClean="0"/>
              <a:t>Outubro 2016</a:t>
            </a:r>
            <a:endParaRPr lang="de-DE" alt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EBC9F-E882-49B9-9F47-5D2517BE5B1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4884013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10" name="Marcador de Posição d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altLang="pt-PT" smtClean="0"/>
              <a:t>Outubro 2016</a:t>
            </a:r>
            <a:endParaRPr lang="de-DE" altLang="pt-PT" dirty="0"/>
          </a:p>
        </p:txBody>
      </p:sp>
      <p:sp>
        <p:nvSpPr>
          <p:cNvPr id="11" name="Marcador de Posição do Rodapé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2" name="Marcador de Posição do Número do Diapositivo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37C32-74DC-43F6-8BBA-5B41F90C9538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12444137"/>
      </p:ext>
    </p:extLst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altLang="pt-PT" smtClean="0"/>
              <a:t>Outubro 2016</a:t>
            </a:r>
            <a:endParaRPr lang="de-DE" alt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EBC9F-E882-49B9-9F47-5D2517BE5B1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258579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altLang="pt-PT" smtClean="0"/>
              <a:t>Outubro 2016</a:t>
            </a:r>
            <a:endParaRPr lang="de-DE" alt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EBC9F-E882-49B9-9F47-5D2517BE5B1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3510889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altLang="pt-PT" smtClean="0"/>
              <a:t>Outubro 2016</a:t>
            </a:r>
            <a:endParaRPr lang="de-DE" alt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EBC9F-E882-49B9-9F47-5D2517BE5B1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7219684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altLang="pt-PT" smtClean="0"/>
              <a:t>Outubro 2016</a:t>
            </a:r>
            <a:endParaRPr lang="de-DE" altLang="pt-PT" dirty="0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EBC9F-E882-49B9-9F47-5D2517BE5B1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9130536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altLang="pt-PT" smtClean="0"/>
              <a:t>Outubro 2016</a:t>
            </a:r>
            <a:endParaRPr lang="de-DE" altLang="pt-PT" dirty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EBC9F-E882-49B9-9F47-5D2517BE5B1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3246487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altLang="pt-PT" smtClean="0"/>
              <a:t>Outubro 2016</a:t>
            </a:r>
            <a:endParaRPr lang="de-DE" altLang="pt-PT" dirty="0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EBC9F-E882-49B9-9F47-5D2517BE5B1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2394687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altLang="pt-PT" smtClean="0"/>
              <a:t>Outubro 2016</a:t>
            </a:r>
            <a:endParaRPr lang="de-DE" alt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EBC9F-E882-49B9-9F47-5D2517BE5B1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4455839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altLang="pt-PT" smtClean="0"/>
              <a:t>Outubro 2016</a:t>
            </a:r>
            <a:endParaRPr lang="de-DE" altLang="pt-P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EBC9F-E882-49B9-9F47-5D2517BE5B1B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26620917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altLang="pt-PT" smtClean="0"/>
              <a:t>Outubro 2016</a:t>
            </a:r>
            <a:endParaRPr lang="de-DE" altLang="pt-PT" dirty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37C32-74DC-43F6-8BBA-5B41F90C9538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15934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51" r:id="rId12"/>
  </p:sldLayoutIdLst>
  <p:transition spd="med">
    <p:wipe dir="d"/>
  </p:transition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80528" y="620688"/>
            <a:ext cx="9505056" cy="1052513"/>
          </a:xfrm>
          <a:effectLst>
            <a:outerShdw blurRad="50800" dist="50800" dir="5400000" algn="ctr" rotWithShape="0">
              <a:srgbClr val="0066CC"/>
            </a:outerShdw>
          </a:effectLst>
        </p:spPr>
        <p:txBody>
          <a:bodyPr>
            <a:normAutofit/>
          </a:bodyPr>
          <a:lstStyle/>
          <a:p>
            <a:r>
              <a:rPr lang="pt-PT" sz="3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 </a:t>
            </a:r>
            <a:r>
              <a:rPr lang="pt-PT" sz="3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PT" sz="3600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iclável</a:t>
            </a:r>
            <a:r>
              <a:rPr lang="pt-PT" sz="3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3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Agualva - Massamá</a:t>
            </a:r>
            <a:endParaRPr lang="pt-PT" sz="3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36" y="2349167"/>
            <a:ext cx="2118920" cy="151188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729469"/>
            <a:ext cx="2345150" cy="1673298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636417"/>
            <a:ext cx="2554036" cy="1822341"/>
          </a:xfrm>
          <a:prstGeom prst="rect">
            <a:avLst/>
          </a:prstGeom>
          <a:noFill/>
          <a:ln w="508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321921"/>
            <a:ext cx="2811080" cy="2005745"/>
          </a:xfrm>
          <a:prstGeom prst="rect">
            <a:avLst/>
          </a:prstGeom>
          <a:noFill/>
          <a:ln w="50800">
            <a:solidFill>
              <a:srgbClr val="D31FB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877272"/>
            <a:ext cx="86518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893846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885" y="908720"/>
            <a:ext cx="6741324" cy="4464009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56865"/>
            <a:ext cx="8172400" cy="900113"/>
          </a:xfrm>
        </p:spPr>
        <p:txBody>
          <a:bodyPr/>
          <a:lstStyle/>
          <a:p>
            <a:pPr algn="ctr"/>
            <a:r>
              <a:rPr lang="de-DE" altLang="pt-PT" sz="1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Rede ciclavel </a:t>
            </a:r>
            <a:r>
              <a:rPr lang="de-DE" altLang="pt-PT" sz="1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Agualva - Massamá</a:t>
            </a:r>
            <a:r>
              <a:rPr lang="de-DE" altLang="pt-PT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de-DE" altLang="pt-PT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de-DE" altLang="pt-PT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>
          <a:xfrm>
            <a:off x="323528" y="6365511"/>
            <a:ext cx="2133600" cy="365125"/>
          </a:xfrm>
        </p:spPr>
        <p:txBody>
          <a:bodyPr/>
          <a:lstStyle/>
          <a:p>
            <a:r>
              <a:rPr lang="pt-PT" altLang="pt-PT" dirty="0" smtClean="0">
                <a:solidFill>
                  <a:schemeClr val="accent1">
                    <a:lumMod val="75000"/>
                  </a:schemeClr>
                </a:solidFill>
              </a:rPr>
              <a:t>Dezembro 2016</a:t>
            </a:r>
            <a:endParaRPr lang="de-DE" alt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35496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ângulo 10"/>
          <p:cNvSpPr/>
          <p:nvPr/>
        </p:nvSpPr>
        <p:spPr>
          <a:xfrm>
            <a:off x="774444" y="5372729"/>
            <a:ext cx="7618876" cy="954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1400" dirty="0" smtClean="0">
                <a:solidFill>
                  <a:srgbClr val="003366"/>
                </a:solidFill>
              </a:rPr>
              <a:t>Criação de ciclovia, melhoria da segurança e mobilidade pedonal, ordenamento </a:t>
            </a:r>
            <a:r>
              <a:rPr lang="pt-PT" sz="1400" dirty="0">
                <a:solidFill>
                  <a:srgbClr val="003366"/>
                </a:solidFill>
              </a:rPr>
              <a:t>do </a:t>
            </a:r>
            <a:r>
              <a:rPr lang="pt-PT" sz="1400" dirty="0" smtClean="0">
                <a:solidFill>
                  <a:srgbClr val="003366"/>
                </a:solidFill>
              </a:rPr>
              <a:t>estacionamento e requalificação do separador central  com reforço </a:t>
            </a:r>
            <a:r>
              <a:rPr lang="pt-PT" sz="1400" dirty="0">
                <a:solidFill>
                  <a:srgbClr val="003366"/>
                </a:solidFill>
              </a:rPr>
              <a:t>das plantações, </a:t>
            </a:r>
            <a:r>
              <a:rPr lang="pt-PT" sz="1400" dirty="0" smtClean="0">
                <a:solidFill>
                  <a:srgbClr val="003366"/>
                </a:solidFill>
              </a:rPr>
              <a:t>substituição </a:t>
            </a:r>
            <a:r>
              <a:rPr lang="pt-PT" sz="1400" dirty="0">
                <a:solidFill>
                  <a:srgbClr val="003366"/>
                </a:solidFill>
              </a:rPr>
              <a:t>das </a:t>
            </a:r>
            <a:r>
              <a:rPr lang="pt-PT" sz="1400" dirty="0" smtClean="0">
                <a:solidFill>
                  <a:srgbClr val="003366"/>
                </a:solidFill>
              </a:rPr>
              <a:t>árvores existentes </a:t>
            </a:r>
            <a:r>
              <a:rPr lang="pt-PT" sz="1400" dirty="0">
                <a:solidFill>
                  <a:srgbClr val="003366"/>
                </a:solidFill>
              </a:rPr>
              <a:t>e criação de zona </a:t>
            </a:r>
            <a:r>
              <a:rPr lang="pt-PT" sz="1400" dirty="0" smtClean="0">
                <a:solidFill>
                  <a:srgbClr val="003366"/>
                </a:solidFill>
              </a:rPr>
              <a:t>relvada (homogeneização do separador central ao longo de toda a avenida)</a:t>
            </a:r>
            <a:endParaRPr lang="pt-PT" sz="1400" dirty="0">
              <a:solidFill>
                <a:srgbClr val="003366"/>
              </a:solidFill>
            </a:endParaRPr>
          </a:p>
        </p:txBody>
      </p: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EBC9F-E882-49B9-9F47-5D2517BE5B1B}" type="slidenum">
              <a:rPr lang="pt-PT" smtClean="0">
                <a:solidFill>
                  <a:schemeClr val="accent1">
                    <a:lumMod val="75000"/>
                  </a:schemeClr>
                </a:solidFill>
              </a:rPr>
              <a:t>10</a:t>
            </a:fld>
            <a:endParaRPr 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Marcador de Posição do Número do Diapositivo 2"/>
          <p:cNvSpPr txBox="1">
            <a:spLocks/>
          </p:cNvSpPr>
          <p:nvPr/>
        </p:nvSpPr>
        <p:spPr>
          <a:xfrm>
            <a:off x="3334613" y="6365511"/>
            <a:ext cx="2474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</a:rPr>
              <a:t>Câmara Municipal de Sintra </a:t>
            </a: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0" name="Conexão recta 9"/>
          <p:cNvCxnSpPr/>
          <p:nvPr/>
        </p:nvCxnSpPr>
        <p:spPr>
          <a:xfrm>
            <a:off x="0" y="802827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xão recta 11"/>
          <p:cNvCxnSpPr/>
          <p:nvPr/>
        </p:nvCxnSpPr>
        <p:spPr>
          <a:xfrm>
            <a:off x="-1" y="6354102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ângulo 13"/>
          <p:cNvSpPr/>
          <p:nvPr/>
        </p:nvSpPr>
        <p:spPr>
          <a:xfrm>
            <a:off x="1691680" y="2420888"/>
            <a:ext cx="3888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rgbClr val="FFC000"/>
                </a:solidFill>
                <a:effectLst>
                  <a:outerShdw blurRad="50800" dist="50800" dir="5400000" algn="ctr" rotWithShape="0">
                    <a:srgbClr val="003366"/>
                  </a:outerShdw>
                </a:effectLst>
              </a:rPr>
              <a:t>Requalificação do separador central</a:t>
            </a:r>
            <a:endParaRPr lang="pt-PT" b="1" dirty="0">
              <a:solidFill>
                <a:srgbClr val="FFC000"/>
              </a:solidFill>
              <a:effectLst>
                <a:outerShdw blurRad="50800" dist="50800" dir="5400000" algn="ctr" rotWithShape="0">
                  <a:srgbClr val="003366"/>
                </a:outerShdw>
              </a:effectLst>
            </a:endParaRPr>
          </a:p>
        </p:txBody>
      </p:sp>
      <p:sp>
        <p:nvSpPr>
          <p:cNvPr id="15" name="Rectângulo 14"/>
          <p:cNvSpPr/>
          <p:nvPr/>
        </p:nvSpPr>
        <p:spPr>
          <a:xfrm>
            <a:off x="2123728" y="2708920"/>
            <a:ext cx="27591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rgbClr val="FFC000"/>
                </a:solidFill>
                <a:effectLst>
                  <a:outerShdw blurRad="50800" dist="50800" dir="5400000" algn="ctr" rotWithShape="0">
                    <a:srgbClr val="003366"/>
                  </a:outerShdw>
                </a:effectLst>
              </a:rPr>
              <a:t>  Av. 25 de Abril  – 2º troço</a:t>
            </a:r>
            <a:endParaRPr lang="pt-PT" b="1" dirty="0">
              <a:solidFill>
                <a:srgbClr val="FFC000"/>
              </a:solidFill>
              <a:effectLst>
                <a:outerShdw blurRad="50800" dist="50800" dir="5400000" algn="ctr" rotWithShape="0">
                  <a:srgbClr val="003366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885871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13" y="885575"/>
            <a:ext cx="7836027" cy="5341366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arcador de Posição da Data 2"/>
          <p:cNvSpPr>
            <a:spLocks noGrp="1"/>
          </p:cNvSpPr>
          <p:nvPr>
            <p:ph type="dt" sz="half" idx="10"/>
          </p:nvPr>
        </p:nvSpPr>
        <p:spPr>
          <a:xfrm>
            <a:off x="0" y="6315742"/>
            <a:ext cx="2133600" cy="365125"/>
          </a:xfrm>
        </p:spPr>
        <p:txBody>
          <a:bodyPr/>
          <a:lstStyle/>
          <a:p>
            <a:pPr algn="ctr"/>
            <a:r>
              <a:rPr lang="pt-PT" altLang="pt-PT" dirty="0" smtClean="0">
                <a:solidFill>
                  <a:schemeClr val="accent1">
                    <a:lumMod val="75000"/>
                  </a:schemeClr>
                </a:solidFill>
              </a:rPr>
              <a:t>Dezembro 2016</a:t>
            </a:r>
            <a:endParaRPr lang="de-DE" alt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46421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85800" y="131374"/>
            <a:ext cx="81724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pt-PT" sz="18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Rede ciclavel </a:t>
            </a:r>
            <a:r>
              <a:rPr lang="de-DE" altLang="pt-PT" sz="1800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Agualva - Massamá</a:t>
            </a:r>
            <a:r>
              <a:rPr lang="de-DE" altLang="pt-PT" sz="20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de-DE" altLang="pt-PT" sz="20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de-DE" altLang="pt-PT" sz="2000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EBC9F-E882-49B9-9F47-5D2517BE5B1B}" type="slidenum">
              <a:rPr lang="pt-PT" smtClean="0">
                <a:solidFill>
                  <a:schemeClr val="accent1">
                    <a:lumMod val="75000"/>
                  </a:schemeClr>
                </a:solidFill>
              </a:rPr>
              <a:t>11</a:t>
            </a:fld>
            <a:endParaRPr 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Conexão recta 11"/>
          <p:cNvCxnSpPr/>
          <p:nvPr/>
        </p:nvCxnSpPr>
        <p:spPr>
          <a:xfrm>
            <a:off x="0" y="809249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cta 13"/>
          <p:cNvCxnSpPr/>
          <p:nvPr/>
        </p:nvCxnSpPr>
        <p:spPr>
          <a:xfrm>
            <a:off x="0" y="6309320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arcador de Posição do Número do Diapositivo 2"/>
          <p:cNvSpPr txBox="1">
            <a:spLocks/>
          </p:cNvSpPr>
          <p:nvPr/>
        </p:nvSpPr>
        <p:spPr>
          <a:xfrm>
            <a:off x="3334613" y="6365511"/>
            <a:ext cx="2474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</a:rPr>
              <a:t>Câmara Municipal de Sintra </a:t>
            </a: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2065794" y="3212976"/>
            <a:ext cx="4151024" cy="2497964"/>
            <a:chOff x="855732" y="3640392"/>
            <a:chExt cx="4151024" cy="2497964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732" y="3640392"/>
              <a:ext cx="2420124" cy="2497964"/>
            </a:xfrm>
            <a:prstGeom prst="rect">
              <a:avLst/>
            </a:prstGeom>
            <a:noFill/>
            <a:ln w="25400">
              <a:solidFill>
                <a:srgbClr val="0033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613" y="3762625"/>
              <a:ext cx="1672143" cy="2253497"/>
            </a:xfrm>
            <a:prstGeom prst="rect">
              <a:avLst/>
            </a:prstGeom>
            <a:noFill/>
            <a:ln w="25400">
              <a:solidFill>
                <a:srgbClr val="0033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7" name="Rectângulo 16"/>
          <p:cNvSpPr/>
          <p:nvPr/>
        </p:nvSpPr>
        <p:spPr>
          <a:xfrm>
            <a:off x="936136" y="1115632"/>
            <a:ext cx="26151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rgbClr val="FFC000"/>
                </a:solidFill>
                <a:effectLst>
                  <a:outerShdw blurRad="50800" dist="50800" dir="5400000" algn="ctr" rotWithShape="0">
                    <a:srgbClr val="003366"/>
                  </a:outerShdw>
                </a:effectLst>
              </a:rPr>
              <a:t>Av. 25 de Abril – 4º troço</a:t>
            </a:r>
            <a:endParaRPr lang="pt-PT" b="1" dirty="0">
              <a:solidFill>
                <a:srgbClr val="FFC000"/>
              </a:solidFill>
              <a:effectLst>
                <a:outerShdw blurRad="50800" dist="50800" dir="5400000" algn="ctr" rotWithShape="0">
                  <a:srgbClr val="003366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755319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13" y="885575"/>
            <a:ext cx="7836027" cy="5341366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arcador de Posição da Data 2"/>
          <p:cNvSpPr>
            <a:spLocks noGrp="1"/>
          </p:cNvSpPr>
          <p:nvPr>
            <p:ph type="dt" sz="half" idx="10"/>
          </p:nvPr>
        </p:nvSpPr>
        <p:spPr>
          <a:xfrm>
            <a:off x="0" y="6315742"/>
            <a:ext cx="2133600" cy="365125"/>
          </a:xfrm>
        </p:spPr>
        <p:txBody>
          <a:bodyPr/>
          <a:lstStyle/>
          <a:p>
            <a:pPr algn="ctr"/>
            <a:r>
              <a:rPr lang="pt-PT" altLang="pt-PT" dirty="0" smtClean="0">
                <a:solidFill>
                  <a:schemeClr val="accent1">
                    <a:lumMod val="75000"/>
                  </a:schemeClr>
                </a:solidFill>
              </a:rPr>
              <a:t>Dezembro 2016</a:t>
            </a:r>
            <a:endParaRPr lang="de-DE" alt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46421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85800" y="131374"/>
            <a:ext cx="81724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pt-PT" sz="18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Rede ciclavel </a:t>
            </a:r>
            <a:r>
              <a:rPr lang="de-DE" altLang="pt-PT" sz="1800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Agualva - Massamá</a:t>
            </a:r>
            <a:r>
              <a:rPr lang="de-DE" altLang="pt-PT" sz="20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de-DE" altLang="pt-PT" sz="20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de-DE" altLang="pt-PT" sz="2000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EBC9F-E882-49B9-9F47-5D2517BE5B1B}" type="slidenum">
              <a:rPr lang="pt-PT" smtClean="0">
                <a:solidFill>
                  <a:schemeClr val="accent1">
                    <a:lumMod val="75000"/>
                  </a:schemeClr>
                </a:solidFill>
              </a:rPr>
              <a:t>12</a:t>
            </a:fld>
            <a:endParaRPr 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Conexão recta 11"/>
          <p:cNvCxnSpPr/>
          <p:nvPr/>
        </p:nvCxnSpPr>
        <p:spPr>
          <a:xfrm>
            <a:off x="0" y="809249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cta 13"/>
          <p:cNvCxnSpPr/>
          <p:nvPr/>
        </p:nvCxnSpPr>
        <p:spPr>
          <a:xfrm>
            <a:off x="0" y="6309320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arcador de Posição do Número do Diapositivo 2"/>
          <p:cNvSpPr txBox="1">
            <a:spLocks/>
          </p:cNvSpPr>
          <p:nvPr/>
        </p:nvSpPr>
        <p:spPr>
          <a:xfrm>
            <a:off x="3334613" y="6365511"/>
            <a:ext cx="2474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</a:rPr>
              <a:t>Câmara Municipal de Sintra </a:t>
            </a: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1259632" y="5805264"/>
            <a:ext cx="26151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rgbClr val="FFC000"/>
                </a:solidFill>
                <a:effectLst>
                  <a:outerShdw blurRad="50800" dist="50800" dir="5400000" algn="ctr" rotWithShape="0">
                    <a:srgbClr val="003366"/>
                  </a:outerShdw>
                </a:effectLst>
              </a:rPr>
              <a:t>Av. 25 de Abril – 5º troço</a:t>
            </a:r>
            <a:endParaRPr lang="pt-PT" b="1" dirty="0">
              <a:solidFill>
                <a:srgbClr val="FFC000"/>
              </a:solidFill>
              <a:effectLst>
                <a:outerShdw blurRad="50800" dist="50800" dir="5400000" algn="ctr" rotWithShape="0">
                  <a:srgbClr val="003366"/>
                </a:outerShdw>
              </a:effectLst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40768"/>
            <a:ext cx="1924453" cy="2520280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378" y="1389969"/>
            <a:ext cx="2606599" cy="2421879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47600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a Data 2"/>
          <p:cNvSpPr>
            <a:spLocks noGrp="1"/>
          </p:cNvSpPr>
          <p:nvPr>
            <p:ph type="dt" sz="half" idx="10"/>
          </p:nvPr>
        </p:nvSpPr>
        <p:spPr>
          <a:xfrm>
            <a:off x="0" y="6315742"/>
            <a:ext cx="2133600" cy="365125"/>
          </a:xfrm>
        </p:spPr>
        <p:txBody>
          <a:bodyPr/>
          <a:lstStyle/>
          <a:p>
            <a:pPr algn="ctr"/>
            <a:r>
              <a:rPr lang="pt-PT" altLang="pt-PT" dirty="0" smtClean="0">
                <a:solidFill>
                  <a:schemeClr val="accent1">
                    <a:lumMod val="75000"/>
                  </a:schemeClr>
                </a:solidFill>
              </a:rPr>
              <a:t>Dezembro 2016</a:t>
            </a:r>
            <a:endParaRPr lang="de-DE" alt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46421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85800" y="131374"/>
            <a:ext cx="81724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pt-PT" sz="18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Rede ciclavel </a:t>
            </a:r>
            <a:r>
              <a:rPr lang="de-DE" altLang="pt-PT" sz="1800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Agualva - Massamá</a:t>
            </a:r>
            <a:r>
              <a:rPr lang="de-DE" altLang="pt-PT" sz="20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de-DE" altLang="pt-PT" sz="20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de-DE" altLang="pt-PT" sz="2000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EBC9F-E882-49B9-9F47-5D2517BE5B1B}" type="slidenum">
              <a:rPr lang="pt-PT" smtClean="0">
                <a:solidFill>
                  <a:schemeClr val="accent1">
                    <a:lumMod val="75000"/>
                  </a:schemeClr>
                </a:solidFill>
              </a:rPr>
              <a:t>13</a:t>
            </a:fld>
            <a:endParaRPr 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Conexão recta 11"/>
          <p:cNvCxnSpPr/>
          <p:nvPr/>
        </p:nvCxnSpPr>
        <p:spPr>
          <a:xfrm>
            <a:off x="-1" y="815671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cta 13"/>
          <p:cNvCxnSpPr/>
          <p:nvPr/>
        </p:nvCxnSpPr>
        <p:spPr>
          <a:xfrm>
            <a:off x="0" y="6309320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arcador de Posição do Número do Diapositivo 2"/>
          <p:cNvSpPr txBox="1">
            <a:spLocks/>
          </p:cNvSpPr>
          <p:nvPr/>
        </p:nvSpPr>
        <p:spPr>
          <a:xfrm>
            <a:off x="3334613" y="6365511"/>
            <a:ext cx="2474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</a:rPr>
              <a:t>Câmara Municipal de Sintra </a:t>
            </a: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Rectângulo 15"/>
          <p:cNvSpPr/>
          <p:nvPr/>
        </p:nvSpPr>
        <p:spPr>
          <a:xfrm>
            <a:off x="2623605" y="1039517"/>
            <a:ext cx="38296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rgbClr val="FFC000"/>
                </a:solidFill>
                <a:effectLst>
                  <a:outerShdw blurRad="50800" dist="50800" dir="5400000" algn="ctr" rotWithShape="0">
                    <a:srgbClr val="003366"/>
                  </a:outerShdw>
                </a:effectLst>
              </a:rPr>
              <a:t>   Ligação da Av. 25 de Abril (Estação)        	à Igreja de Massamá</a:t>
            </a:r>
            <a:endParaRPr lang="pt-PT" b="1" dirty="0">
              <a:solidFill>
                <a:srgbClr val="FFC000"/>
              </a:solidFill>
              <a:effectLst>
                <a:outerShdw blurRad="50800" dist="50800" dir="5400000" algn="ctr" rotWithShape="0">
                  <a:srgbClr val="003366"/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44" y="927683"/>
            <a:ext cx="7795430" cy="5279221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ângulo 16"/>
          <p:cNvSpPr/>
          <p:nvPr/>
        </p:nvSpPr>
        <p:spPr>
          <a:xfrm>
            <a:off x="1403648" y="1042966"/>
            <a:ext cx="26151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rgbClr val="FFC000"/>
                </a:solidFill>
                <a:effectLst>
                  <a:outerShdw blurRad="50800" dist="50800" dir="5400000" algn="ctr" rotWithShape="0">
                    <a:srgbClr val="003366"/>
                  </a:outerShdw>
                </a:effectLst>
              </a:rPr>
              <a:t>Av. 25 de Abril – 6º troço</a:t>
            </a:r>
            <a:endParaRPr lang="pt-PT" b="1" dirty="0">
              <a:solidFill>
                <a:srgbClr val="FFC000"/>
              </a:solidFill>
              <a:effectLst>
                <a:outerShdw blurRad="50800" dist="50800" dir="5400000" algn="ctr" rotWithShape="0">
                  <a:srgbClr val="003366"/>
                </a:outerShdw>
              </a:effectLst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971600" y="2924945"/>
            <a:ext cx="4104456" cy="3118734"/>
            <a:chOff x="910517" y="2612225"/>
            <a:chExt cx="3504388" cy="2483695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517" y="2612225"/>
              <a:ext cx="1910135" cy="1910135"/>
            </a:xfrm>
            <a:prstGeom prst="rect">
              <a:avLst/>
            </a:prstGeom>
            <a:noFill/>
            <a:ln w="25400">
              <a:solidFill>
                <a:srgbClr val="0033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8789" y="3040438"/>
              <a:ext cx="1536116" cy="2055482"/>
            </a:xfrm>
            <a:prstGeom prst="rect">
              <a:avLst/>
            </a:prstGeom>
            <a:noFill/>
            <a:ln w="25400">
              <a:solidFill>
                <a:srgbClr val="0033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152131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a Data 2"/>
          <p:cNvSpPr>
            <a:spLocks noGrp="1"/>
          </p:cNvSpPr>
          <p:nvPr>
            <p:ph type="dt" sz="half" idx="10"/>
          </p:nvPr>
        </p:nvSpPr>
        <p:spPr>
          <a:xfrm>
            <a:off x="0" y="6315742"/>
            <a:ext cx="2133600" cy="365125"/>
          </a:xfrm>
        </p:spPr>
        <p:txBody>
          <a:bodyPr/>
          <a:lstStyle/>
          <a:p>
            <a:pPr algn="ctr"/>
            <a:r>
              <a:rPr lang="pt-PT" altLang="pt-PT" dirty="0" smtClean="0">
                <a:solidFill>
                  <a:schemeClr val="accent1">
                    <a:lumMod val="75000"/>
                  </a:schemeClr>
                </a:solidFill>
              </a:rPr>
              <a:t>Dezembro 2016</a:t>
            </a:r>
            <a:endParaRPr lang="de-DE" alt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46421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85800" y="131374"/>
            <a:ext cx="81724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pt-PT" sz="18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Rede ciclavel </a:t>
            </a:r>
            <a:r>
              <a:rPr lang="de-DE" altLang="pt-PT" sz="1800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Agualva - Massamá</a:t>
            </a:r>
            <a:r>
              <a:rPr lang="de-DE" altLang="pt-PT" sz="20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de-DE" altLang="pt-PT" sz="20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de-DE" altLang="pt-PT" sz="2000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EBC9F-E882-49B9-9F47-5D2517BE5B1B}" type="slidenum">
              <a:rPr lang="pt-PT" smtClean="0">
                <a:solidFill>
                  <a:schemeClr val="accent1">
                    <a:lumMod val="75000"/>
                  </a:schemeClr>
                </a:solidFill>
              </a:rPr>
              <a:t>14</a:t>
            </a:fld>
            <a:endParaRPr 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Conexão recta 11"/>
          <p:cNvCxnSpPr/>
          <p:nvPr/>
        </p:nvCxnSpPr>
        <p:spPr>
          <a:xfrm>
            <a:off x="-1" y="815671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cta 13"/>
          <p:cNvCxnSpPr/>
          <p:nvPr/>
        </p:nvCxnSpPr>
        <p:spPr>
          <a:xfrm>
            <a:off x="0" y="6309320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arcador de Posição do Número do Diapositivo 2"/>
          <p:cNvSpPr txBox="1">
            <a:spLocks/>
          </p:cNvSpPr>
          <p:nvPr/>
        </p:nvSpPr>
        <p:spPr>
          <a:xfrm>
            <a:off x="3334613" y="6365511"/>
            <a:ext cx="2474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</a:rPr>
              <a:t>Câmara Municipal de Sintra </a:t>
            </a: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Rectângulo 15"/>
          <p:cNvSpPr/>
          <p:nvPr/>
        </p:nvSpPr>
        <p:spPr>
          <a:xfrm>
            <a:off x="2623605" y="1039517"/>
            <a:ext cx="38296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rgbClr val="FFC000"/>
                </a:solidFill>
                <a:effectLst>
                  <a:outerShdw blurRad="50800" dist="50800" dir="5400000" algn="ctr" rotWithShape="0">
                    <a:srgbClr val="003366"/>
                  </a:outerShdw>
                </a:effectLst>
              </a:rPr>
              <a:t>   Ligação da Av. 25 de Abril (Estação)        	à Igreja de Massamá</a:t>
            </a:r>
            <a:endParaRPr lang="pt-PT" b="1" dirty="0">
              <a:solidFill>
                <a:srgbClr val="FFC000"/>
              </a:solidFill>
              <a:effectLst>
                <a:outerShdw blurRad="50800" dist="50800" dir="5400000" algn="ctr" rotWithShape="0">
                  <a:srgbClr val="003366"/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44" y="927683"/>
            <a:ext cx="7795430" cy="5279221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ângulo 16"/>
          <p:cNvSpPr/>
          <p:nvPr/>
        </p:nvSpPr>
        <p:spPr>
          <a:xfrm>
            <a:off x="796749" y="4149080"/>
            <a:ext cx="26151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rgbClr val="FFC000"/>
                </a:solidFill>
                <a:effectLst>
                  <a:outerShdw blurRad="50800" dist="50800" dir="5400000" algn="ctr" rotWithShape="0">
                    <a:srgbClr val="003366"/>
                  </a:outerShdw>
                </a:effectLst>
              </a:rPr>
              <a:t>Av. 25 de Abril – </a:t>
            </a:r>
            <a:r>
              <a:rPr lang="pt-PT" b="1" dirty="0">
                <a:solidFill>
                  <a:srgbClr val="FFC000"/>
                </a:solidFill>
                <a:effectLst>
                  <a:outerShdw blurRad="50800" dist="50800" dir="5400000" algn="ctr" rotWithShape="0">
                    <a:srgbClr val="003366"/>
                  </a:outerShdw>
                </a:effectLst>
              </a:rPr>
              <a:t>7</a:t>
            </a:r>
            <a:r>
              <a:rPr lang="pt-PT" b="1" dirty="0" smtClean="0">
                <a:solidFill>
                  <a:srgbClr val="FFC000"/>
                </a:solidFill>
                <a:effectLst>
                  <a:outerShdw blurRad="50800" dist="50800" dir="5400000" algn="ctr" rotWithShape="0">
                    <a:srgbClr val="003366"/>
                  </a:outerShdw>
                </a:effectLst>
              </a:rPr>
              <a:t>º troço</a:t>
            </a:r>
            <a:endParaRPr lang="pt-PT" b="1" dirty="0">
              <a:solidFill>
                <a:srgbClr val="FFC000"/>
              </a:solidFill>
              <a:effectLst>
                <a:outerShdw blurRad="50800" dist="50800" dir="5400000" algn="ctr" rotWithShape="0">
                  <a:srgbClr val="003366"/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47567"/>
            <a:ext cx="2864383" cy="2131237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231" y="1115362"/>
            <a:ext cx="2104169" cy="2795645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8819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" y="1257574"/>
            <a:ext cx="8195975" cy="4684349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arcador de Posição da Data 2"/>
          <p:cNvSpPr>
            <a:spLocks noGrp="1"/>
          </p:cNvSpPr>
          <p:nvPr>
            <p:ph type="dt" sz="half" idx="10"/>
          </p:nvPr>
        </p:nvSpPr>
        <p:spPr>
          <a:xfrm>
            <a:off x="0" y="6315742"/>
            <a:ext cx="2133600" cy="365125"/>
          </a:xfrm>
        </p:spPr>
        <p:txBody>
          <a:bodyPr/>
          <a:lstStyle/>
          <a:p>
            <a:pPr algn="ctr"/>
            <a:r>
              <a:rPr lang="pt-PT" altLang="pt-PT" dirty="0" smtClean="0">
                <a:solidFill>
                  <a:schemeClr val="accent1">
                    <a:lumMod val="75000"/>
                  </a:schemeClr>
                </a:solidFill>
              </a:rPr>
              <a:t>Dezembro 2016</a:t>
            </a:r>
            <a:endParaRPr lang="de-DE" alt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46421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85800" y="131374"/>
            <a:ext cx="81724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pt-PT" sz="18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Rede ciclavel </a:t>
            </a:r>
            <a:r>
              <a:rPr lang="de-DE" altLang="pt-PT" sz="1800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Agualva - Massamá</a:t>
            </a:r>
            <a:r>
              <a:rPr lang="de-DE" altLang="pt-PT" sz="20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de-DE" altLang="pt-PT" sz="20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de-DE" altLang="pt-PT" sz="2000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2555776" y="4077072"/>
            <a:ext cx="23521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rgbClr val="FFC000"/>
                </a:solidFill>
                <a:effectLst>
                  <a:outerShdw blurRad="50800" dist="50800" dir="5400000" algn="ctr" rotWithShape="0">
                    <a:srgbClr val="003366"/>
                  </a:outerShdw>
                </a:effectLst>
              </a:rPr>
              <a:t>Rua Sebastião e Silva </a:t>
            </a:r>
            <a:endParaRPr lang="pt-PT" b="1" dirty="0">
              <a:solidFill>
                <a:srgbClr val="FFC000"/>
              </a:solidFill>
              <a:effectLst>
                <a:outerShdw blurRad="50800" dist="50800" dir="5400000" algn="ctr" rotWithShape="0">
                  <a:srgbClr val="003366"/>
                </a:outerShdw>
              </a:effectLst>
            </a:endParaRPr>
          </a:p>
        </p:txBody>
      </p: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EBC9F-E882-49B9-9F47-5D2517BE5B1B}" type="slidenum">
              <a:rPr lang="pt-PT" smtClean="0">
                <a:solidFill>
                  <a:schemeClr val="accent1">
                    <a:lumMod val="75000"/>
                  </a:schemeClr>
                </a:solidFill>
              </a:rPr>
              <a:t>15</a:t>
            </a:fld>
            <a:endParaRPr 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Conexão recta 11"/>
          <p:cNvCxnSpPr/>
          <p:nvPr/>
        </p:nvCxnSpPr>
        <p:spPr>
          <a:xfrm>
            <a:off x="0" y="802799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cta 13"/>
          <p:cNvCxnSpPr/>
          <p:nvPr/>
        </p:nvCxnSpPr>
        <p:spPr>
          <a:xfrm>
            <a:off x="0" y="6309320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arcador de Posição do Número do Diapositivo 2"/>
          <p:cNvSpPr txBox="1">
            <a:spLocks/>
          </p:cNvSpPr>
          <p:nvPr/>
        </p:nvSpPr>
        <p:spPr>
          <a:xfrm>
            <a:off x="3334613" y="6365511"/>
            <a:ext cx="2474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</a:rPr>
              <a:t>Câmara Municipal de Sintra </a:t>
            </a: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54775"/>
            <a:ext cx="2121174" cy="1819152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246" y="1537586"/>
            <a:ext cx="1688653" cy="2253530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26129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06" y="908720"/>
            <a:ext cx="7879186" cy="5352476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arcador de Posição da Data 2"/>
          <p:cNvSpPr>
            <a:spLocks noGrp="1"/>
          </p:cNvSpPr>
          <p:nvPr>
            <p:ph type="dt" sz="half" idx="10"/>
          </p:nvPr>
        </p:nvSpPr>
        <p:spPr>
          <a:xfrm>
            <a:off x="0" y="6315742"/>
            <a:ext cx="2133600" cy="365125"/>
          </a:xfrm>
        </p:spPr>
        <p:txBody>
          <a:bodyPr/>
          <a:lstStyle/>
          <a:p>
            <a:pPr algn="ctr"/>
            <a:r>
              <a:rPr lang="pt-PT" altLang="pt-PT" dirty="0" smtClean="0">
                <a:solidFill>
                  <a:schemeClr val="accent1">
                    <a:lumMod val="75000"/>
                  </a:schemeClr>
                </a:solidFill>
              </a:rPr>
              <a:t>Dezembro 2016</a:t>
            </a:r>
            <a:endParaRPr lang="de-DE" alt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46421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85800" y="131374"/>
            <a:ext cx="81724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pt-PT" sz="18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Rede ciclavel </a:t>
            </a:r>
            <a:r>
              <a:rPr lang="de-DE" altLang="pt-PT" sz="1800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Agualva - Massamá</a:t>
            </a:r>
            <a:r>
              <a:rPr lang="de-DE" altLang="pt-PT" sz="20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de-DE" altLang="pt-PT" sz="20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de-DE" altLang="pt-PT" sz="2000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6934200" y="5229200"/>
            <a:ext cx="15787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rgbClr val="FFC000"/>
                </a:solidFill>
                <a:effectLst>
                  <a:outerShdw blurRad="50800" dist="50800" dir="5400000" algn="ctr" rotWithShape="0">
                    <a:srgbClr val="003366"/>
                  </a:outerShdw>
                </a:effectLst>
              </a:rPr>
              <a:t>Av. 1º de Maio</a:t>
            </a:r>
            <a:endParaRPr lang="pt-PT" b="1" dirty="0">
              <a:solidFill>
                <a:srgbClr val="FFC000"/>
              </a:solidFill>
              <a:effectLst>
                <a:outerShdw blurRad="50800" dist="50800" dir="5400000" algn="ctr" rotWithShape="0">
                  <a:srgbClr val="003366"/>
                </a:outerShdw>
              </a:effectLst>
            </a:endParaRPr>
          </a:p>
        </p:txBody>
      </p: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EBC9F-E882-49B9-9F47-5D2517BE5B1B}" type="slidenum">
              <a:rPr lang="pt-PT" smtClean="0">
                <a:solidFill>
                  <a:schemeClr val="accent1">
                    <a:lumMod val="75000"/>
                  </a:schemeClr>
                </a:solidFill>
              </a:rPr>
              <a:t>16</a:t>
            </a:fld>
            <a:endParaRPr 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Conexão recta 11"/>
          <p:cNvCxnSpPr/>
          <p:nvPr/>
        </p:nvCxnSpPr>
        <p:spPr>
          <a:xfrm>
            <a:off x="-1" y="815671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cta 13"/>
          <p:cNvCxnSpPr/>
          <p:nvPr/>
        </p:nvCxnSpPr>
        <p:spPr>
          <a:xfrm>
            <a:off x="0" y="6309320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arcador de Posição do Número do Diapositivo 2"/>
          <p:cNvSpPr txBox="1">
            <a:spLocks/>
          </p:cNvSpPr>
          <p:nvPr/>
        </p:nvSpPr>
        <p:spPr>
          <a:xfrm>
            <a:off x="3334613" y="6365511"/>
            <a:ext cx="2474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</a:rPr>
              <a:t>Câmara Municipal de Sintra </a:t>
            </a: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744" y="1051845"/>
            <a:ext cx="4104456" cy="198022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ectângulo 12"/>
          <p:cNvSpPr/>
          <p:nvPr/>
        </p:nvSpPr>
        <p:spPr>
          <a:xfrm>
            <a:off x="3779912" y="1797299"/>
            <a:ext cx="28748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rgbClr val="FFC000"/>
                </a:solidFill>
                <a:effectLst>
                  <a:outerShdw blurRad="50800" dist="50800" dir="5400000" algn="ctr" rotWithShape="0">
                    <a:srgbClr val="003366"/>
                  </a:outerShdw>
                </a:effectLst>
              </a:rPr>
              <a:t>   Rua Pedro Freitas Branco</a:t>
            </a:r>
            <a:endParaRPr lang="pt-PT" b="1" dirty="0">
              <a:solidFill>
                <a:srgbClr val="FFC000"/>
              </a:solidFill>
              <a:effectLst>
                <a:outerShdw blurRad="50800" dist="50800" dir="5400000" algn="ctr" rotWithShape="0">
                  <a:srgbClr val="003366"/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1786949" cy="2412703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04040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9" y="917638"/>
            <a:ext cx="7897161" cy="5326712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arcador de Posição da Data 2"/>
          <p:cNvSpPr>
            <a:spLocks noGrp="1"/>
          </p:cNvSpPr>
          <p:nvPr>
            <p:ph type="dt" sz="half" idx="10"/>
          </p:nvPr>
        </p:nvSpPr>
        <p:spPr>
          <a:xfrm>
            <a:off x="0" y="6315742"/>
            <a:ext cx="2133600" cy="365125"/>
          </a:xfrm>
        </p:spPr>
        <p:txBody>
          <a:bodyPr/>
          <a:lstStyle/>
          <a:p>
            <a:pPr algn="ctr"/>
            <a:r>
              <a:rPr lang="pt-PT" altLang="pt-PT" dirty="0" smtClean="0">
                <a:solidFill>
                  <a:schemeClr val="accent1">
                    <a:lumMod val="75000"/>
                  </a:schemeClr>
                </a:solidFill>
              </a:rPr>
              <a:t>Dezembro 2016</a:t>
            </a:r>
            <a:endParaRPr lang="de-DE" alt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46421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85800" y="131374"/>
            <a:ext cx="81724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pt-PT" sz="18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Rede ciclavel </a:t>
            </a:r>
            <a:r>
              <a:rPr lang="de-DE" altLang="pt-PT" sz="1800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Agualva - Massamá</a:t>
            </a:r>
            <a:r>
              <a:rPr lang="de-DE" altLang="pt-PT" sz="20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de-DE" altLang="pt-PT" sz="20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de-DE" altLang="pt-PT" sz="2000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6750766" y="1031487"/>
            <a:ext cx="1741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rgbClr val="FFC000"/>
                </a:solidFill>
                <a:effectLst>
                  <a:outerShdw blurRad="50800" dist="50800" dir="5400000" algn="ctr" rotWithShape="0">
                    <a:srgbClr val="003366"/>
                  </a:outerShdw>
                </a:effectLst>
              </a:rPr>
              <a:t>   Av. 1º de Maio</a:t>
            </a:r>
            <a:endParaRPr lang="pt-PT" b="1" dirty="0">
              <a:solidFill>
                <a:srgbClr val="FFC000"/>
              </a:solidFill>
              <a:effectLst>
                <a:outerShdw blurRad="50800" dist="50800" dir="5400000" algn="ctr" rotWithShape="0">
                  <a:srgbClr val="003366"/>
                </a:outerShdw>
              </a:effectLst>
            </a:endParaRPr>
          </a:p>
        </p:txBody>
      </p: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EBC9F-E882-49B9-9F47-5D2517BE5B1B}" type="slidenum">
              <a:rPr lang="pt-PT" smtClean="0">
                <a:solidFill>
                  <a:schemeClr val="accent1">
                    <a:lumMod val="75000"/>
                  </a:schemeClr>
                </a:solidFill>
              </a:rPr>
              <a:t>17</a:t>
            </a:fld>
            <a:endParaRPr 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Conexão recta 11"/>
          <p:cNvCxnSpPr/>
          <p:nvPr/>
        </p:nvCxnSpPr>
        <p:spPr>
          <a:xfrm>
            <a:off x="-1" y="815671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cta 13"/>
          <p:cNvCxnSpPr/>
          <p:nvPr/>
        </p:nvCxnSpPr>
        <p:spPr>
          <a:xfrm>
            <a:off x="0" y="6309320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arcador de Posição do Número do Diapositivo 2"/>
          <p:cNvSpPr txBox="1">
            <a:spLocks/>
          </p:cNvSpPr>
          <p:nvPr/>
        </p:nvSpPr>
        <p:spPr>
          <a:xfrm>
            <a:off x="3334613" y="6365511"/>
            <a:ext cx="2474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</a:rPr>
              <a:t>Câmara Municipal de Sintra </a:t>
            </a: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653" y="3420306"/>
            <a:ext cx="2171700" cy="2162175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13328"/>
            <a:ext cx="2448272" cy="2036186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18732"/>
            <a:ext cx="2156564" cy="1825377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356992"/>
            <a:ext cx="1707473" cy="2288805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13730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a Data 2"/>
          <p:cNvSpPr>
            <a:spLocks noGrp="1"/>
          </p:cNvSpPr>
          <p:nvPr>
            <p:ph type="dt" sz="half" idx="10"/>
          </p:nvPr>
        </p:nvSpPr>
        <p:spPr>
          <a:xfrm>
            <a:off x="0" y="6315742"/>
            <a:ext cx="2133600" cy="365125"/>
          </a:xfrm>
        </p:spPr>
        <p:txBody>
          <a:bodyPr/>
          <a:lstStyle/>
          <a:p>
            <a:pPr algn="ctr"/>
            <a:r>
              <a:rPr lang="pt-PT" altLang="pt-PT" dirty="0" smtClean="0">
                <a:solidFill>
                  <a:schemeClr val="accent1">
                    <a:lumMod val="75000"/>
                  </a:schemeClr>
                </a:solidFill>
              </a:rPr>
              <a:t>Dezembro 2016</a:t>
            </a:r>
            <a:endParaRPr lang="de-DE" alt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46421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85800" y="131374"/>
            <a:ext cx="81724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pt-PT" sz="18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Rede ciclavel </a:t>
            </a:r>
            <a:r>
              <a:rPr lang="de-DE" altLang="pt-PT" sz="1800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Agualva - Massamá</a:t>
            </a:r>
            <a:r>
              <a:rPr lang="de-DE" altLang="pt-PT" sz="20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de-DE" altLang="pt-PT" sz="20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de-DE" altLang="pt-PT" sz="2000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EBC9F-E882-49B9-9F47-5D2517BE5B1B}" type="slidenum">
              <a:rPr lang="pt-PT" smtClean="0">
                <a:solidFill>
                  <a:schemeClr val="accent1">
                    <a:lumMod val="75000"/>
                  </a:schemeClr>
                </a:solidFill>
              </a:rPr>
              <a:t>18</a:t>
            </a:fld>
            <a:endParaRPr 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Conexão recta 11"/>
          <p:cNvCxnSpPr/>
          <p:nvPr/>
        </p:nvCxnSpPr>
        <p:spPr>
          <a:xfrm>
            <a:off x="-1" y="815671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cta 13"/>
          <p:cNvCxnSpPr/>
          <p:nvPr/>
        </p:nvCxnSpPr>
        <p:spPr>
          <a:xfrm>
            <a:off x="0" y="6309320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arcador de Posição do Número do Diapositivo 2"/>
          <p:cNvSpPr txBox="1">
            <a:spLocks/>
          </p:cNvSpPr>
          <p:nvPr/>
        </p:nvSpPr>
        <p:spPr>
          <a:xfrm>
            <a:off x="3334613" y="6365511"/>
            <a:ext cx="2474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</a:rPr>
              <a:t>Câmara Municipal de Sintra </a:t>
            </a: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83961"/>
            <a:ext cx="7927210" cy="5369248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ângulo 16"/>
          <p:cNvSpPr/>
          <p:nvPr/>
        </p:nvSpPr>
        <p:spPr>
          <a:xfrm>
            <a:off x="5220072" y="883961"/>
            <a:ext cx="33907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rgbClr val="FFC000"/>
                </a:solidFill>
                <a:effectLst>
                  <a:outerShdw blurRad="50800" dist="50800" dir="5400000" algn="ctr" rotWithShape="0">
                    <a:srgbClr val="003366"/>
                  </a:outerShdw>
                </a:effectLst>
              </a:rPr>
              <a:t> Av. 25 de Abril </a:t>
            </a:r>
            <a:r>
              <a:rPr lang="pt-PT" b="1" dirty="0">
                <a:solidFill>
                  <a:srgbClr val="FFC000"/>
                </a:solidFill>
                <a:effectLst>
                  <a:outerShdw blurRad="50800" dist="50800" dir="5400000" algn="ctr" rotWithShape="0">
                    <a:srgbClr val="003366"/>
                  </a:outerShdw>
                </a:effectLst>
              </a:rPr>
              <a:t>(</a:t>
            </a:r>
            <a:r>
              <a:rPr lang="pt-PT" b="1" dirty="0" smtClean="0">
                <a:solidFill>
                  <a:srgbClr val="FFC000"/>
                </a:solidFill>
                <a:effectLst>
                  <a:outerShdw blurRad="50800" dist="50800" dir="5400000" algn="ctr" rotWithShape="0">
                    <a:srgbClr val="003366"/>
                  </a:outerShdw>
                </a:effectLst>
              </a:rPr>
              <a:t>final do 7º troço)</a:t>
            </a:r>
            <a:endParaRPr lang="pt-PT" b="1" dirty="0">
              <a:solidFill>
                <a:srgbClr val="FFC000"/>
              </a:solidFill>
              <a:effectLst>
                <a:outerShdw blurRad="50800" dist="50800" dir="5400000" algn="ctr" rotWithShape="0">
                  <a:srgbClr val="003366"/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27" y="1988840"/>
            <a:ext cx="2376265" cy="2362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ângulo 15"/>
          <p:cNvSpPr/>
          <p:nvPr/>
        </p:nvSpPr>
        <p:spPr>
          <a:xfrm>
            <a:off x="1763688" y="5733256"/>
            <a:ext cx="17414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rgbClr val="FFC000"/>
                </a:solidFill>
                <a:effectLst>
                  <a:outerShdw blurRad="50800" dist="50800" dir="5400000" algn="ctr" rotWithShape="0">
                    <a:srgbClr val="003366"/>
                  </a:outerShdw>
                </a:effectLst>
              </a:rPr>
              <a:t>   Av. 1º de Maio</a:t>
            </a:r>
            <a:endParaRPr lang="pt-PT" b="1" dirty="0">
              <a:solidFill>
                <a:srgbClr val="FFC000"/>
              </a:solidFill>
              <a:effectLst>
                <a:outerShdw blurRad="50800" dist="50800" dir="5400000" algn="ctr" rotWithShape="0">
                  <a:srgbClr val="003366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423" y="2082306"/>
            <a:ext cx="1648759" cy="2175773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92957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02769"/>
            <a:ext cx="8172400" cy="900113"/>
          </a:xfrm>
        </p:spPr>
        <p:txBody>
          <a:bodyPr/>
          <a:lstStyle/>
          <a:p>
            <a:pPr algn="ctr"/>
            <a:r>
              <a:rPr lang="de-DE" altLang="pt-PT" sz="1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Rede ciclavel </a:t>
            </a:r>
            <a:r>
              <a:rPr lang="de-DE" altLang="pt-PT" sz="1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Agualva - Massamá</a:t>
            </a:r>
            <a:r>
              <a:rPr lang="de-DE" altLang="pt-PT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de-DE" altLang="pt-PT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de-DE" altLang="pt-PT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Marcador de Posição da Data 2"/>
          <p:cNvSpPr>
            <a:spLocks noGrp="1"/>
          </p:cNvSpPr>
          <p:nvPr>
            <p:ph type="dt" sz="half" idx="10"/>
          </p:nvPr>
        </p:nvSpPr>
        <p:spPr>
          <a:xfrm>
            <a:off x="0" y="6379998"/>
            <a:ext cx="2133600" cy="365125"/>
          </a:xfrm>
        </p:spPr>
        <p:txBody>
          <a:bodyPr/>
          <a:lstStyle/>
          <a:p>
            <a:pPr algn="ctr"/>
            <a:r>
              <a:rPr lang="pt-PT" altLang="pt-PT" dirty="0" smtClean="0">
                <a:solidFill>
                  <a:schemeClr val="accent1">
                    <a:lumMod val="75000"/>
                  </a:schemeClr>
                </a:solidFill>
              </a:rPr>
              <a:t>Dezembro 2016</a:t>
            </a:r>
            <a:endParaRPr lang="de-DE" alt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1043608" y="1124744"/>
            <a:ext cx="70567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400" b="1" dirty="0">
                <a:solidFill>
                  <a:srgbClr val="C00000"/>
                </a:solidFill>
              </a:rPr>
              <a:t>Extensão</a:t>
            </a:r>
            <a:endParaRPr lang="pt-PT" sz="1400" dirty="0">
              <a:solidFill>
                <a:srgbClr val="C0000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pt-PT" sz="1400" dirty="0">
                <a:solidFill>
                  <a:srgbClr val="003366"/>
                </a:solidFill>
              </a:rPr>
              <a:t>Troço entre o interface de Agualva - Cacém e o Parque Salgueiro Maia passando pela estação ferroviária de </a:t>
            </a:r>
            <a:r>
              <a:rPr lang="pt-PT" sz="1400" dirty="0" smtClean="0">
                <a:solidFill>
                  <a:srgbClr val="003366"/>
                </a:solidFill>
              </a:rPr>
              <a:t>Massamá, equipamentos </a:t>
            </a:r>
            <a:r>
              <a:rPr lang="pt-PT" sz="1400" dirty="0" err="1" smtClean="0">
                <a:solidFill>
                  <a:srgbClr val="003366"/>
                </a:solidFill>
              </a:rPr>
              <a:t>coletivos</a:t>
            </a:r>
            <a:r>
              <a:rPr lang="pt-PT" sz="1400" dirty="0">
                <a:solidFill>
                  <a:srgbClr val="003366"/>
                </a:solidFill>
              </a:rPr>
              <a:t>,</a:t>
            </a:r>
            <a:r>
              <a:rPr lang="pt-PT" sz="1400" dirty="0" smtClean="0">
                <a:solidFill>
                  <a:srgbClr val="003366"/>
                </a:solidFill>
              </a:rPr>
              <a:t> zonas de comércio e serviços, áreas residenciais e áreas industriais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PT" sz="1400" dirty="0" smtClean="0">
                <a:solidFill>
                  <a:srgbClr val="003366"/>
                </a:solidFill>
              </a:rPr>
              <a:t>Área de intervenção</a:t>
            </a:r>
            <a:r>
              <a:rPr lang="pt-PT" sz="1400" dirty="0">
                <a:solidFill>
                  <a:srgbClr val="003366"/>
                </a:solidFill>
              </a:rPr>
              <a:t>: </a:t>
            </a:r>
            <a:r>
              <a:rPr lang="pt-PT" sz="1400" dirty="0" smtClean="0">
                <a:solidFill>
                  <a:srgbClr val="003366"/>
                </a:solidFill>
              </a:rPr>
              <a:t>27.000,00 </a:t>
            </a:r>
            <a:r>
              <a:rPr lang="pt-PT" sz="1400" dirty="0">
                <a:solidFill>
                  <a:srgbClr val="003366"/>
                </a:solidFill>
              </a:rPr>
              <a:t>m2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PT" sz="1400" dirty="0" smtClean="0">
                <a:solidFill>
                  <a:srgbClr val="003366"/>
                </a:solidFill>
              </a:rPr>
              <a:t>Extensão da ciclovia: 4.5 </a:t>
            </a:r>
            <a:r>
              <a:rPr lang="pt-PT" sz="1400" dirty="0">
                <a:solidFill>
                  <a:srgbClr val="003366"/>
                </a:solidFill>
              </a:rPr>
              <a:t>Km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PT" sz="1400" dirty="0" smtClean="0">
                <a:solidFill>
                  <a:srgbClr val="003366"/>
                </a:solidFill>
              </a:rPr>
              <a:t>Preço Base da empreitada</a:t>
            </a:r>
            <a:r>
              <a:rPr lang="pt-PT" sz="1400" dirty="0">
                <a:solidFill>
                  <a:srgbClr val="003366"/>
                </a:solidFill>
              </a:rPr>
              <a:t>: </a:t>
            </a:r>
            <a:r>
              <a:rPr lang="pt-PT" sz="1400" dirty="0" smtClean="0">
                <a:solidFill>
                  <a:srgbClr val="003366"/>
                </a:solidFill>
              </a:rPr>
              <a:t>945.000 € + IVA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PT" sz="1400" dirty="0" smtClean="0">
                <a:solidFill>
                  <a:srgbClr val="003366"/>
                </a:solidFill>
              </a:rPr>
              <a:t>Prazo </a:t>
            </a:r>
            <a:r>
              <a:rPr lang="pt-PT" sz="1400" dirty="0">
                <a:solidFill>
                  <a:srgbClr val="003366"/>
                </a:solidFill>
              </a:rPr>
              <a:t>empreitada: 9 meses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PT" sz="1400" dirty="0">
                <a:solidFill>
                  <a:srgbClr val="003366"/>
                </a:solidFill>
              </a:rPr>
              <a:t>Procedimento empreitada: Concurso público</a:t>
            </a:r>
          </a:p>
          <a:p>
            <a:r>
              <a:rPr lang="pt-PT" sz="1400" b="1" dirty="0">
                <a:solidFill>
                  <a:srgbClr val="C00000"/>
                </a:solidFill>
              </a:rPr>
              <a:t>Entidades Projetistas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PT" sz="1400" dirty="0">
                <a:solidFill>
                  <a:srgbClr val="003366"/>
                </a:solidFill>
              </a:rPr>
              <a:t>CMS / DGP (DTMU, DPGE, </a:t>
            </a:r>
            <a:r>
              <a:rPr lang="pt-PT" sz="1400" dirty="0" smtClean="0">
                <a:solidFill>
                  <a:srgbClr val="003366"/>
                </a:solidFill>
              </a:rPr>
              <a:t>DSU2</a:t>
            </a:r>
            <a:r>
              <a:rPr lang="pt-PT" sz="1400" dirty="0">
                <a:solidFill>
                  <a:srgbClr val="003366"/>
                </a:solidFill>
              </a:rPr>
              <a:t>, SIEE) – Estudo Prévio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PT" sz="1400" dirty="0">
                <a:solidFill>
                  <a:srgbClr val="003366"/>
                </a:solidFill>
              </a:rPr>
              <a:t>Perspetivas Perpendiculares – Projecto de Execução;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PT" sz="1400" dirty="0">
                <a:solidFill>
                  <a:srgbClr val="003366"/>
                </a:solidFill>
              </a:rPr>
              <a:t>Custo do projeto </a:t>
            </a:r>
            <a:r>
              <a:rPr lang="pt-PT" sz="1400" dirty="0" smtClean="0">
                <a:solidFill>
                  <a:srgbClr val="003366"/>
                </a:solidFill>
              </a:rPr>
              <a:t>8.500 € + IVA</a:t>
            </a:r>
            <a:endParaRPr lang="pt-PT" sz="1400" dirty="0">
              <a:solidFill>
                <a:srgbClr val="003366"/>
              </a:solidFill>
            </a:endParaRPr>
          </a:p>
          <a:p>
            <a:r>
              <a:rPr lang="pt-PT" sz="1400" b="1" dirty="0">
                <a:solidFill>
                  <a:srgbClr val="C00000"/>
                </a:solidFill>
              </a:rPr>
              <a:t>Projetos de Especialidade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PT" sz="1400" dirty="0">
                <a:solidFill>
                  <a:srgbClr val="003366"/>
                </a:solidFill>
              </a:rPr>
              <a:t>Ciclovia, Pavimentação, Drenagem, Paisagismo, </a:t>
            </a:r>
            <a:r>
              <a:rPr lang="pt-PT" sz="1400" dirty="0" smtClean="0">
                <a:solidFill>
                  <a:srgbClr val="003366"/>
                </a:solidFill>
              </a:rPr>
              <a:t>Iluminação Pública;</a:t>
            </a:r>
            <a:endParaRPr lang="pt-PT" sz="1400" dirty="0">
              <a:solidFill>
                <a:srgbClr val="003366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pt-PT" sz="1400" dirty="0">
                <a:solidFill>
                  <a:srgbClr val="003366"/>
                </a:solidFill>
              </a:rPr>
              <a:t>Serviços afetados;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pt-PT" sz="1400" dirty="0">
                <a:solidFill>
                  <a:srgbClr val="003366"/>
                </a:solidFill>
              </a:rPr>
              <a:t>Sinalização e segurança</a:t>
            </a: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35496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ângulo 10"/>
          <p:cNvSpPr/>
          <p:nvPr/>
        </p:nvSpPr>
        <p:spPr>
          <a:xfrm>
            <a:off x="1043609" y="802827"/>
            <a:ext cx="8100392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pt-PT" sz="1800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Caraterização</a:t>
            </a:r>
            <a:r>
              <a:rPr lang="pt-PT" sz="18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PT" sz="1800" b="1" dirty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intervenção</a:t>
            </a:r>
            <a:endParaRPr lang="pt-PT" sz="1800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Posição do Número do Diapositivo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EBC9F-E882-49B9-9F47-5D2517BE5B1B}" type="slidenum">
              <a:rPr lang="pt-PT" smtClean="0">
                <a:solidFill>
                  <a:schemeClr val="accent1">
                    <a:lumMod val="75000"/>
                  </a:schemeClr>
                </a:solidFill>
              </a:rPr>
              <a:t>19</a:t>
            </a:fld>
            <a:endParaRPr 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9" name="Conexão recta 8"/>
          <p:cNvCxnSpPr/>
          <p:nvPr/>
        </p:nvCxnSpPr>
        <p:spPr>
          <a:xfrm>
            <a:off x="0" y="802827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xão recta 9"/>
          <p:cNvCxnSpPr/>
          <p:nvPr/>
        </p:nvCxnSpPr>
        <p:spPr>
          <a:xfrm>
            <a:off x="1" y="6379998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Posição do Número do Diapositivo 2"/>
          <p:cNvSpPr txBox="1">
            <a:spLocks/>
          </p:cNvSpPr>
          <p:nvPr/>
        </p:nvSpPr>
        <p:spPr>
          <a:xfrm>
            <a:off x="3334613" y="6365511"/>
            <a:ext cx="2474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</a:rPr>
              <a:t>Câmara Municipal de Sintra </a:t>
            </a: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48346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a Data 2"/>
          <p:cNvSpPr>
            <a:spLocks noGrp="1"/>
          </p:cNvSpPr>
          <p:nvPr>
            <p:ph type="dt" sz="half" idx="10"/>
          </p:nvPr>
        </p:nvSpPr>
        <p:spPr>
          <a:xfrm>
            <a:off x="29861" y="6365510"/>
            <a:ext cx="2133600" cy="365125"/>
          </a:xfrm>
        </p:spPr>
        <p:txBody>
          <a:bodyPr/>
          <a:lstStyle/>
          <a:p>
            <a:pPr algn="ctr"/>
            <a:r>
              <a:rPr lang="pt-PT" altLang="pt-PT" dirty="0" smtClean="0">
                <a:solidFill>
                  <a:srgbClr val="0070C0"/>
                </a:solidFill>
              </a:rPr>
              <a:t>Dezembro 2016</a:t>
            </a:r>
            <a:endParaRPr lang="de-DE" altLang="pt-PT" dirty="0">
              <a:solidFill>
                <a:srgbClr val="0070C0"/>
              </a:solidFill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1691680" y="2420888"/>
            <a:ext cx="64010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PT" b="1" dirty="0">
              <a:solidFill>
                <a:srgbClr val="0066CC"/>
              </a:solidFill>
            </a:endParaRPr>
          </a:p>
          <a:p>
            <a:endParaRPr lang="pt-PT" b="1" dirty="0">
              <a:solidFill>
                <a:srgbClr val="0066CC"/>
              </a:solidFill>
            </a:endParaRPr>
          </a:p>
          <a:p>
            <a:endParaRPr lang="pt-PT" b="1" dirty="0">
              <a:solidFill>
                <a:srgbClr val="0066CC"/>
              </a:solidFill>
            </a:endParaRPr>
          </a:p>
          <a:p>
            <a:endParaRPr lang="pt-PT" b="1" dirty="0">
              <a:solidFill>
                <a:srgbClr val="0066CC"/>
              </a:solidFill>
            </a:endParaRPr>
          </a:p>
          <a:p>
            <a:endParaRPr lang="pt-PT" b="1" dirty="0">
              <a:solidFill>
                <a:srgbClr val="0066CC"/>
              </a:solidFill>
            </a:endParaRPr>
          </a:p>
          <a:p>
            <a:endParaRPr lang="pt-PT" b="1" dirty="0">
              <a:solidFill>
                <a:srgbClr val="0066CC"/>
              </a:solidFill>
            </a:endParaRPr>
          </a:p>
          <a:p>
            <a:endParaRPr lang="pt-PT" b="1" dirty="0">
              <a:solidFill>
                <a:srgbClr val="0066CC"/>
              </a:solidFill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46421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ângulo 7"/>
          <p:cNvSpPr/>
          <p:nvPr/>
        </p:nvSpPr>
        <p:spPr>
          <a:xfrm>
            <a:off x="46421" y="1093601"/>
            <a:ext cx="8640960" cy="5209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>
              <a:lnSpc>
                <a:spcPct val="150000"/>
              </a:lnSpc>
            </a:pPr>
            <a:r>
              <a:rPr lang="pt-PT" sz="1350" dirty="0" smtClean="0">
                <a:solidFill>
                  <a:srgbClr val="003366"/>
                </a:solidFill>
              </a:rPr>
              <a:t>O presente projeto está incluído na candidatura PEDU, no âmbito do </a:t>
            </a:r>
            <a:r>
              <a:rPr lang="pt-PT" sz="1350" dirty="0">
                <a:solidFill>
                  <a:srgbClr val="003366"/>
                </a:solidFill>
              </a:rPr>
              <a:t>programa Portugal </a:t>
            </a:r>
            <a:r>
              <a:rPr lang="pt-PT" sz="1350" dirty="0" smtClean="0">
                <a:solidFill>
                  <a:srgbClr val="003366"/>
                </a:solidFill>
              </a:rPr>
              <a:t>2020, </a:t>
            </a:r>
            <a:r>
              <a:rPr lang="pt-PT" sz="1350" dirty="0">
                <a:solidFill>
                  <a:srgbClr val="003366"/>
                </a:solidFill>
              </a:rPr>
              <a:t>que financia estas intervenções em </a:t>
            </a:r>
            <a:r>
              <a:rPr lang="pt-PT" sz="1350" dirty="0" smtClean="0">
                <a:solidFill>
                  <a:srgbClr val="003366"/>
                </a:solidFill>
              </a:rPr>
              <a:t>50% </a:t>
            </a:r>
            <a:r>
              <a:rPr lang="pt-PT" sz="1350" dirty="0">
                <a:solidFill>
                  <a:srgbClr val="003366"/>
                </a:solidFill>
              </a:rPr>
              <a:t>dos custos </a:t>
            </a:r>
            <a:r>
              <a:rPr lang="pt-PT" sz="1350" dirty="0" smtClean="0">
                <a:solidFill>
                  <a:srgbClr val="003366"/>
                </a:solidFill>
              </a:rPr>
              <a:t>finais, </a:t>
            </a:r>
            <a:r>
              <a:rPr lang="pt-PT" sz="1350" dirty="0">
                <a:solidFill>
                  <a:srgbClr val="003366"/>
                </a:solidFill>
              </a:rPr>
              <a:t>no valor de </a:t>
            </a:r>
            <a:r>
              <a:rPr lang="pt-PT" sz="1350" dirty="0" smtClean="0">
                <a:solidFill>
                  <a:srgbClr val="003366"/>
                </a:solidFill>
              </a:rPr>
              <a:t>5.920.000 €</a:t>
            </a:r>
            <a:r>
              <a:rPr lang="pt-PT" sz="1350" dirty="0">
                <a:solidFill>
                  <a:srgbClr val="003366"/>
                </a:solidFill>
              </a:rPr>
              <a:t>.</a:t>
            </a:r>
          </a:p>
          <a:p>
            <a:pPr lvl="2" algn="just">
              <a:lnSpc>
                <a:spcPct val="150000"/>
              </a:lnSpc>
            </a:pPr>
            <a:r>
              <a:rPr lang="pt-PT" sz="1350" dirty="0">
                <a:solidFill>
                  <a:srgbClr val="003366"/>
                </a:solidFill>
              </a:rPr>
              <a:t>Este </a:t>
            </a:r>
            <a:r>
              <a:rPr lang="pt-PT" sz="1350" dirty="0" smtClean="0">
                <a:solidFill>
                  <a:srgbClr val="003366"/>
                </a:solidFill>
              </a:rPr>
              <a:t>programa </a:t>
            </a:r>
            <a:r>
              <a:rPr lang="pt-PT" sz="1350" dirty="0">
                <a:solidFill>
                  <a:srgbClr val="003366"/>
                </a:solidFill>
              </a:rPr>
              <a:t>inclui um conjunto de ciclovias </a:t>
            </a:r>
            <a:r>
              <a:rPr lang="pt-PT" sz="1350" dirty="0" smtClean="0">
                <a:solidFill>
                  <a:srgbClr val="003366"/>
                </a:solidFill>
              </a:rPr>
              <a:t>correspondendo </a:t>
            </a:r>
            <a:r>
              <a:rPr lang="pt-PT" sz="1350" dirty="0">
                <a:solidFill>
                  <a:srgbClr val="003366"/>
                </a:solidFill>
              </a:rPr>
              <a:t>a 39,00 Km. 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1350" dirty="0" smtClean="0">
                <a:solidFill>
                  <a:srgbClr val="003366"/>
                </a:solidFill>
              </a:rPr>
              <a:t>Portela de Sintra </a:t>
            </a:r>
            <a:r>
              <a:rPr lang="pt-PT" sz="1350" dirty="0">
                <a:solidFill>
                  <a:srgbClr val="003366"/>
                </a:solidFill>
              </a:rPr>
              <a:t>-  </a:t>
            </a:r>
            <a:r>
              <a:rPr lang="pt-PT" sz="1350" dirty="0" smtClean="0">
                <a:solidFill>
                  <a:srgbClr val="003366"/>
                </a:solidFill>
              </a:rPr>
              <a:t>Mem Martins: </a:t>
            </a:r>
            <a:r>
              <a:rPr lang="pt-PT" sz="1350" dirty="0">
                <a:solidFill>
                  <a:srgbClr val="003366"/>
                </a:solidFill>
              </a:rPr>
              <a:t>2,8 Km – </a:t>
            </a:r>
            <a:r>
              <a:rPr lang="pt-PT" sz="1350" dirty="0" smtClean="0">
                <a:solidFill>
                  <a:srgbClr val="003366"/>
                </a:solidFill>
              </a:rPr>
              <a:t>Executada;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1350" b="1" dirty="0" smtClean="0">
                <a:solidFill>
                  <a:srgbClr val="003366"/>
                </a:solidFill>
              </a:rPr>
              <a:t>Agualva – Massamá: 4.5 Km - Projeto concluído;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1350" dirty="0" smtClean="0">
                <a:solidFill>
                  <a:srgbClr val="003366"/>
                </a:solidFill>
              </a:rPr>
              <a:t>Agualva- </a:t>
            </a:r>
            <a:r>
              <a:rPr lang="pt-PT" sz="1350" dirty="0">
                <a:solidFill>
                  <a:srgbClr val="003366"/>
                </a:solidFill>
              </a:rPr>
              <a:t>Mira </a:t>
            </a:r>
            <a:r>
              <a:rPr lang="pt-PT" sz="1350" dirty="0" smtClean="0">
                <a:solidFill>
                  <a:srgbClr val="003366"/>
                </a:solidFill>
              </a:rPr>
              <a:t>Sintra: </a:t>
            </a:r>
            <a:r>
              <a:rPr lang="pt-PT" sz="1350" dirty="0">
                <a:solidFill>
                  <a:srgbClr val="003366"/>
                </a:solidFill>
              </a:rPr>
              <a:t>5.0 </a:t>
            </a:r>
            <a:r>
              <a:rPr lang="pt-PT" sz="1350" dirty="0" smtClean="0">
                <a:solidFill>
                  <a:srgbClr val="003366"/>
                </a:solidFill>
              </a:rPr>
              <a:t>Km - </a:t>
            </a:r>
            <a:r>
              <a:rPr lang="pt-PT" sz="1350" dirty="0">
                <a:solidFill>
                  <a:srgbClr val="003366"/>
                </a:solidFill>
              </a:rPr>
              <a:t>P</a:t>
            </a:r>
            <a:r>
              <a:rPr lang="pt-PT" sz="1350" dirty="0" smtClean="0">
                <a:solidFill>
                  <a:srgbClr val="003366"/>
                </a:solidFill>
              </a:rPr>
              <a:t>rojeto </a:t>
            </a:r>
            <a:r>
              <a:rPr lang="pt-PT" sz="1350" dirty="0">
                <a:solidFill>
                  <a:srgbClr val="003366"/>
                </a:solidFill>
              </a:rPr>
              <a:t>a iniciar </a:t>
            </a:r>
            <a:r>
              <a:rPr lang="pt-PT" sz="1350" dirty="0" err="1" smtClean="0">
                <a:solidFill>
                  <a:srgbClr val="003366"/>
                </a:solidFill>
              </a:rPr>
              <a:t>Fev</a:t>
            </a:r>
            <a:r>
              <a:rPr lang="pt-PT" sz="1350" dirty="0" smtClean="0">
                <a:solidFill>
                  <a:srgbClr val="003366"/>
                </a:solidFill>
              </a:rPr>
              <a:t> de </a:t>
            </a:r>
            <a:r>
              <a:rPr lang="pt-PT" sz="1350" dirty="0">
                <a:solidFill>
                  <a:srgbClr val="003366"/>
                </a:solidFill>
              </a:rPr>
              <a:t>2017;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1350" dirty="0">
                <a:solidFill>
                  <a:srgbClr val="003366"/>
                </a:solidFill>
              </a:rPr>
              <a:t>Massamá – Monte Abraão – </a:t>
            </a:r>
            <a:r>
              <a:rPr lang="pt-PT" sz="1350" dirty="0" smtClean="0">
                <a:solidFill>
                  <a:srgbClr val="003366"/>
                </a:solidFill>
              </a:rPr>
              <a:t>Queluz: 14,0Km – Projeto </a:t>
            </a:r>
            <a:r>
              <a:rPr lang="pt-PT" sz="1350" dirty="0">
                <a:solidFill>
                  <a:srgbClr val="003366"/>
                </a:solidFill>
              </a:rPr>
              <a:t>a iniciar Dez 2016; 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1350" dirty="0">
                <a:solidFill>
                  <a:srgbClr val="003366"/>
                </a:solidFill>
              </a:rPr>
              <a:t>Rio de Mouro – </a:t>
            </a:r>
            <a:r>
              <a:rPr lang="pt-PT" sz="1350" dirty="0" smtClean="0">
                <a:solidFill>
                  <a:srgbClr val="003366"/>
                </a:solidFill>
              </a:rPr>
              <a:t>Cacem: 5,5Km - Projeto </a:t>
            </a:r>
            <a:r>
              <a:rPr lang="pt-PT" sz="1350" dirty="0">
                <a:solidFill>
                  <a:srgbClr val="003366"/>
                </a:solidFill>
              </a:rPr>
              <a:t>a iniciar em </a:t>
            </a:r>
            <a:r>
              <a:rPr lang="pt-PT" sz="1350" dirty="0" err="1" smtClean="0">
                <a:solidFill>
                  <a:srgbClr val="003366"/>
                </a:solidFill>
              </a:rPr>
              <a:t>Nov</a:t>
            </a:r>
            <a:r>
              <a:rPr lang="pt-PT" sz="1350" dirty="0" smtClean="0">
                <a:solidFill>
                  <a:srgbClr val="003366"/>
                </a:solidFill>
              </a:rPr>
              <a:t> </a:t>
            </a:r>
            <a:r>
              <a:rPr lang="pt-PT" sz="1350" dirty="0">
                <a:solidFill>
                  <a:srgbClr val="003366"/>
                </a:solidFill>
              </a:rPr>
              <a:t>2016;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1350" dirty="0">
                <a:solidFill>
                  <a:srgbClr val="003366"/>
                </a:solidFill>
              </a:rPr>
              <a:t>Portela de Sintra  - E. S. D. </a:t>
            </a:r>
            <a:r>
              <a:rPr lang="pt-PT" sz="1350" dirty="0" smtClean="0">
                <a:solidFill>
                  <a:srgbClr val="003366"/>
                </a:solidFill>
              </a:rPr>
              <a:t>Maria: </a:t>
            </a:r>
            <a:r>
              <a:rPr lang="pt-PT" sz="1350" dirty="0">
                <a:solidFill>
                  <a:srgbClr val="003366"/>
                </a:solidFill>
              </a:rPr>
              <a:t>1,2 </a:t>
            </a:r>
            <a:r>
              <a:rPr lang="pt-PT" sz="1350" dirty="0" smtClean="0">
                <a:solidFill>
                  <a:srgbClr val="003366"/>
                </a:solidFill>
              </a:rPr>
              <a:t>Km - </a:t>
            </a:r>
            <a:r>
              <a:rPr lang="pt-PT" sz="1350" dirty="0">
                <a:solidFill>
                  <a:srgbClr val="003366"/>
                </a:solidFill>
              </a:rPr>
              <a:t>Projeto a iniciar </a:t>
            </a:r>
            <a:r>
              <a:rPr lang="pt-PT" sz="1350" dirty="0" smtClean="0">
                <a:solidFill>
                  <a:srgbClr val="003366"/>
                </a:solidFill>
              </a:rPr>
              <a:t>Dez </a:t>
            </a:r>
            <a:r>
              <a:rPr lang="pt-PT" sz="1350" dirty="0">
                <a:solidFill>
                  <a:srgbClr val="003366"/>
                </a:solidFill>
              </a:rPr>
              <a:t>2016;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1350" dirty="0">
                <a:solidFill>
                  <a:srgbClr val="003366"/>
                </a:solidFill>
              </a:rPr>
              <a:t>Ouressa- Algueirão - </a:t>
            </a:r>
            <a:r>
              <a:rPr lang="pt-PT" sz="1350" dirty="0" smtClean="0">
                <a:solidFill>
                  <a:srgbClr val="003366"/>
                </a:solidFill>
              </a:rPr>
              <a:t>E</a:t>
            </a:r>
            <a:r>
              <a:rPr lang="pt-PT" sz="1350" dirty="0">
                <a:solidFill>
                  <a:srgbClr val="003366"/>
                </a:solidFill>
              </a:rPr>
              <a:t>. </a:t>
            </a:r>
            <a:r>
              <a:rPr lang="pt-PT" sz="1350" dirty="0" smtClean="0">
                <a:solidFill>
                  <a:srgbClr val="003366"/>
                </a:solidFill>
              </a:rPr>
              <a:t>B. Ferreira de Castro</a:t>
            </a:r>
            <a:r>
              <a:rPr lang="pt-PT" sz="1350" dirty="0">
                <a:solidFill>
                  <a:srgbClr val="003366"/>
                </a:solidFill>
              </a:rPr>
              <a:t>:</a:t>
            </a:r>
            <a:r>
              <a:rPr lang="pt-PT" sz="1350" dirty="0" smtClean="0">
                <a:solidFill>
                  <a:srgbClr val="003366"/>
                </a:solidFill>
              </a:rPr>
              <a:t> </a:t>
            </a:r>
            <a:r>
              <a:rPr lang="pt-PT" sz="1350" dirty="0">
                <a:solidFill>
                  <a:srgbClr val="003366"/>
                </a:solidFill>
              </a:rPr>
              <a:t>1,9 </a:t>
            </a:r>
            <a:r>
              <a:rPr lang="pt-PT" sz="1350" dirty="0" smtClean="0">
                <a:solidFill>
                  <a:srgbClr val="003366"/>
                </a:solidFill>
              </a:rPr>
              <a:t>Km - </a:t>
            </a:r>
            <a:r>
              <a:rPr lang="pt-PT" sz="1350" dirty="0">
                <a:solidFill>
                  <a:srgbClr val="003366"/>
                </a:solidFill>
              </a:rPr>
              <a:t>Projeto a iniciar </a:t>
            </a:r>
            <a:r>
              <a:rPr lang="pt-PT" sz="1350" dirty="0" smtClean="0">
                <a:solidFill>
                  <a:srgbClr val="003366"/>
                </a:solidFill>
              </a:rPr>
              <a:t>Dez </a:t>
            </a:r>
            <a:r>
              <a:rPr lang="pt-PT" sz="1350" dirty="0">
                <a:solidFill>
                  <a:srgbClr val="003366"/>
                </a:solidFill>
              </a:rPr>
              <a:t>2016;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1300" dirty="0">
                <a:solidFill>
                  <a:srgbClr val="003366"/>
                </a:solidFill>
              </a:rPr>
              <a:t>Colares – </a:t>
            </a:r>
            <a:r>
              <a:rPr lang="pt-PT" sz="1300" dirty="0" smtClean="0">
                <a:solidFill>
                  <a:srgbClr val="003366"/>
                </a:solidFill>
              </a:rPr>
              <a:t>Banzão: </a:t>
            </a:r>
            <a:r>
              <a:rPr lang="pt-PT" sz="1300" dirty="0">
                <a:solidFill>
                  <a:srgbClr val="003366"/>
                </a:solidFill>
              </a:rPr>
              <a:t>2,2 </a:t>
            </a:r>
            <a:r>
              <a:rPr lang="pt-PT" sz="1300" dirty="0" smtClean="0">
                <a:solidFill>
                  <a:srgbClr val="003366"/>
                </a:solidFill>
              </a:rPr>
              <a:t>Km - </a:t>
            </a:r>
            <a:r>
              <a:rPr lang="pt-PT" sz="1300" dirty="0">
                <a:solidFill>
                  <a:srgbClr val="003366"/>
                </a:solidFill>
              </a:rPr>
              <a:t>Projeto em e</a:t>
            </a:r>
            <a:r>
              <a:rPr lang="pt-PT" sz="1300" dirty="0" smtClean="0">
                <a:solidFill>
                  <a:srgbClr val="003366"/>
                </a:solidFill>
              </a:rPr>
              <a:t>xecução;</a:t>
            </a:r>
            <a:endParaRPr lang="pt-PT" sz="1300" dirty="0">
              <a:solidFill>
                <a:srgbClr val="003366"/>
              </a:solidFill>
            </a:endParaRP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1300" dirty="0">
                <a:solidFill>
                  <a:srgbClr val="003366"/>
                </a:solidFill>
              </a:rPr>
              <a:t>Banzão – Praia Grande e </a:t>
            </a:r>
            <a:r>
              <a:rPr lang="pt-PT" sz="1300" dirty="0" smtClean="0">
                <a:solidFill>
                  <a:srgbClr val="003366"/>
                </a:solidFill>
              </a:rPr>
              <a:t>Maças: </a:t>
            </a:r>
            <a:r>
              <a:rPr lang="pt-PT" sz="1300" dirty="0">
                <a:solidFill>
                  <a:srgbClr val="003366"/>
                </a:solidFill>
              </a:rPr>
              <a:t>2,1 </a:t>
            </a:r>
            <a:r>
              <a:rPr lang="pt-PT" sz="1300" dirty="0" smtClean="0">
                <a:solidFill>
                  <a:srgbClr val="003366"/>
                </a:solidFill>
              </a:rPr>
              <a:t>Km - Projeto </a:t>
            </a:r>
            <a:r>
              <a:rPr lang="pt-PT" sz="1300" dirty="0">
                <a:solidFill>
                  <a:srgbClr val="003366"/>
                </a:solidFill>
              </a:rPr>
              <a:t>a iniciar em Jan 2017</a:t>
            </a:r>
            <a:r>
              <a:rPr lang="pt-PT" sz="1300" dirty="0" smtClean="0">
                <a:solidFill>
                  <a:srgbClr val="003366"/>
                </a:solidFill>
              </a:rPr>
              <a:t>;.</a:t>
            </a:r>
            <a:endParaRPr lang="pt-PT" sz="1300" dirty="0">
              <a:solidFill>
                <a:srgbClr val="003366"/>
              </a:solidFill>
            </a:endParaRPr>
          </a:p>
          <a:p>
            <a:pPr lvl="2"/>
            <a:endParaRPr lang="pt-PT" b="1" dirty="0">
              <a:solidFill>
                <a:srgbClr val="003366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971600" y="0"/>
            <a:ext cx="81724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pt-PT" sz="1800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Rede </a:t>
            </a:r>
            <a:r>
              <a:rPr lang="de-DE" altLang="pt-PT" sz="1800" kern="0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ciclável Agualva - Massamá</a:t>
            </a:r>
            <a:endParaRPr lang="de-DE" altLang="pt-PT" sz="2000" kern="0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Marcador de Posição do Número do Diapositivo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EBC9F-E882-49B9-9F47-5D2517BE5B1B}" type="slidenum">
              <a:rPr lang="pt-PT" smtClean="0">
                <a:solidFill>
                  <a:srgbClr val="0066CC"/>
                </a:solidFill>
              </a:rPr>
              <a:pPr/>
              <a:t>2</a:t>
            </a:fld>
            <a:endParaRPr lang="pt-PT" dirty="0">
              <a:solidFill>
                <a:srgbClr val="0066CC"/>
              </a:solidFill>
            </a:endParaRPr>
          </a:p>
        </p:txBody>
      </p:sp>
      <p:sp>
        <p:nvSpPr>
          <p:cNvPr id="10" name="Marcador de Posição do Número do Diapositivo 2"/>
          <p:cNvSpPr txBox="1">
            <a:spLocks/>
          </p:cNvSpPr>
          <p:nvPr/>
        </p:nvSpPr>
        <p:spPr>
          <a:xfrm>
            <a:off x="3334613" y="6376243"/>
            <a:ext cx="2474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pt-PT" b="1" dirty="0" smtClean="0">
                <a:solidFill>
                  <a:srgbClr val="0066CC"/>
                </a:solidFill>
              </a:rPr>
              <a:t>Câmara Municipal de Sintra </a:t>
            </a:r>
            <a:endParaRPr lang="pt-PT" b="1" dirty="0">
              <a:solidFill>
                <a:srgbClr val="0066CC"/>
              </a:solidFill>
            </a:endParaRPr>
          </a:p>
        </p:txBody>
      </p:sp>
      <p:cxnSp>
        <p:nvCxnSpPr>
          <p:cNvPr id="12" name="Conexão recta 11"/>
          <p:cNvCxnSpPr/>
          <p:nvPr/>
        </p:nvCxnSpPr>
        <p:spPr>
          <a:xfrm>
            <a:off x="0" y="802827"/>
            <a:ext cx="9144000" cy="6422"/>
          </a:xfrm>
          <a:prstGeom prst="line">
            <a:avLst/>
          </a:prstGeom>
          <a:ln w="3175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cta 14"/>
          <p:cNvCxnSpPr/>
          <p:nvPr/>
        </p:nvCxnSpPr>
        <p:spPr>
          <a:xfrm>
            <a:off x="0" y="6365511"/>
            <a:ext cx="9144000" cy="6422"/>
          </a:xfrm>
          <a:prstGeom prst="line">
            <a:avLst/>
          </a:prstGeom>
          <a:ln w="3175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251070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a Data 2"/>
          <p:cNvSpPr>
            <a:spLocks noGrp="1"/>
          </p:cNvSpPr>
          <p:nvPr>
            <p:ph type="dt" sz="half" idx="10"/>
          </p:nvPr>
        </p:nvSpPr>
        <p:spPr>
          <a:xfrm>
            <a:off x="0" y="6315742"/>
            <a:ext cx="2133600" cy="365125"/>
          </a:xfrm>
        </p:spPr>
        <p:txBody>
          <a:bodyPr/>
          <a:lstStyle/>
          <a:p>
            <a:pPr algn="ctr"/>
            <a:r>
              <a:rPr lang="pt-PT" altLang="pt-PT" dirty="0" smtClean="0">
                <a:solidFill>
                  <a:schemeClr val="accent1">
                    <a:lumMod val="75000"/>
                  </a:schemeClr>
                </a:solidFill>
              </a:rPr>
              <a:t>Dezembro 2016</a:t>
            </a:r>
            <a:endParaRPr lang="de-DE" alt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46421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85800" y="131374"/>
            <a:ext cx="81724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pt-PT" sz="18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Rede ciclavel </a:t>
            </a:r>
            <a:r>
              <a:rPr lang="de-DE" altLang="pt-PT" sz="1800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Agualva, Massamá, Monte abraão, Belas </a:t>
            </a:r>
            <a:r>
              <a:rPr lang="de-DE" altLang="pt-PT" sz="18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</a:t>
            </a:r>
            <a:r>
              <a:rPr lang="de-DE" altLang="pt-PT" sz="1800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Queluz</a:t>
            </a:r>
            <a:r>
              <a:rPr lang="de-DE" altLang="pt-PT" sz="20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de-DE" altLang="pt-PT" sz="20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de-DE" altLang="pt-PT" sz="2000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2987824" y="908720"/>
            <a:ext cx="25735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ln>
                  <a:solidFill>
                    <a:srgbClr val="003366"/>
                  </a:solidFill>
                </a:ln>
                <a:solidFill>
                  <a:srgbClr val="0066CC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2ª Fase da Rede </a:t>
            </a:r>
            <a:r>
              <a:rPr lang="pt-PT" b="1" dirty="0" err="1" smtClean="0">
                <a:ln>
                  <a:solidFill>
                    <a:srgbClr val="003366"/>
                  </a:solidFill>
                </a:ln>
                <a:solidFill>
                  <a:srgbClr val="0066CC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Ciclável</a:t>
            </a:r>
            <a:endParaRPr lang="pt-PT" b="1" dirty="0">
              <a:ln>
                <a:solidFill>
                  <a:srgbClr val="003366"/>
                </a:solidFill>
              </a:ln>
              <a:solidFill>
                <a:srgbClr val="0066CC"/>
              </a:solidFill>
              <a:effectLst>
                <a:glow rad="127000">
                  <a:schemeClr val="bg1"/>
                </a:glow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EBC9F-E882-49B9-9F47-5D2517BE5B1B}" type="slidenum">
              <a:rPr lang="pt-PT" smtClean="0">
                <a:solidFill>
                  <a:schemeClr val="accent1">
                    <a:lumMod val="75000"/>
                  </a:schemeClr>
                </a:solidFill>
              </a:rPr>
              <a:t>20</a:t>
            </a:fld>
            <a:endParaRPr 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Conexão recta 11"/>
          <p:cNvCxnSpPr/>
          <p:nvPr/>
        </p:nvCxnSpPr>
        <p:spPr>
          <a:xfrm>
            <a:off x="-1" y="815671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cta 13"/>
          <p:cNvCxnSpPr/>
          <p:nvPr/>
        </p:nvCxnSpPr>
        <p:spPr>
          <a:xfrm>
            <a:off x="0" y="6309320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arcador de Posição do Número do Diapositivo 2"/>
          <p:cNvSpPr txBox="1">
            <a:spLocks/>
          </p:cNvSpPr>
          <p:nvPr/>
        </p:nvSpPr>
        <p:spPr>
          <a:xfrm>
            <a:off x="3334613" y="6365511"/>
            <a:ext cx="2474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</a:rPr>
              <a:t>Câmara Municipal de Sintra </a:t>
            </a: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8" y="919459"/>
            <a:ext cx="7953375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882363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6632"/>
            <a:ext cx="8172400" cy="766481"/>
          </a:xfrm>
        </p:spPr>
        <p:txBody>
          <a:bodyPr/>
          <a:lstStyle/>
          <a:p>
            <a:pPr algn="ctr"/>
            <a:r>
              <a:rPr lang="de-DE" altLang="pt-PT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Rede ciclavel </a:t>
            </a:r>
            <a:r>
              <a:rPr lang="de-DE" altLang="pt-PT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Agualva – MASSAMÁ (1ª Fase)</a:t>
            </a:r>
            <a:r>
              <a:rPr lang="de-DE" altLang="pt-PT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de-DE" altLang="pt-PT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de-DE" altLang="pt-PT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Marcador de Posição da Data 2"/>
          <p:cNvSpPr>
            <a:spLocks noGrp="1"/>
          </p:cNvSpPr>
          <p:nvPr>
            <p:ph type="dt" sz="half" idx="10"/>
          </p:nvPr>
        </p:nvSpPr>
        <p:spPr>
          <a:xfrm>
            <a:off x="0" y="6315742"/>
            <a:ext cx="2133600" cy="365125"/>
          </a:xfrm>
        </p:spPr>
        <p:txBody>
          <a:bodyPr/>
          <a:lstStyle/>
          <a:p>
            <a:pPr algn="ctr"/>
            <a:r>
              <a:rPr lang="pt-PT" altLang="pt-PT" dirty="0" smtClean="0">
                <a:solidFill>
                  <a:schemeClr val="accent1">
                    <a:lumMod val="75000"/>
                  </a:schemeClr>
                </a:solidFill>
              </a:rPr>
              <a:t>Dezembro 2016</a:t>
            </a:r>
            <a:endParaRPr lang="de-DE" alt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35496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30" y="943956"/>
            <a:ext cx="5232340" cy="522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osição do Número do Diapositivo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EBC9F-E882-49B9-9F47-5D2517BE5B1B}" type="slidenum">
              <a:rPr lang="pt-PT" smtClean="0">
                <a:solidFill>
                  <a:schemeClr val="accent1">
                    <a:lumMod val="75000"/>
                  </a:schemeClr>
                </a:solidFill>
              </a:rPr>
              <a:t>3</a:t>
            </a:fld>
            <a:endParaRPr 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7" name="Conexão recta 6"/>
          <p:cNvCxnSpPr/>
          <p:nvPr/>
        </p:nvCxnSpPr>
        <p:spPr>
          <a:xfrm>
            <a:off x="0" y="802827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xão recta 7"/>
          <p:cNvCxnSpPr/>
          <p:nvPr/>
        </p:nvCxnSpPr>
        <p:spPr>
          <a:xfrm>
            <a:off x="0" y="6309320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Posição do Número do Diapositivo 2"/>
          <p:cNvSpPr txBox="1">
            <a:spLocks/>
          </p:cNvSpPr>
          <p:nvPr/>
        </p:nvSpPr>
        <p:spPr>
          <a:xfrm>
            <a:off x="3334613" y="6365511"/>
            <a:ext cx="2474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</a:rPr>
              <a:t>Câmara Municipal de Sintra </a:t>
            </a: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61648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56865"/>
            <a:ext cx="8172400" cy="900113"/>
          </a:xfrm>
        </p:spPr>
        <p:txBody>
          <a:bodyPr/>
          <a:lstStyle/>
          <a:p>
            <a:pPr algn="ctr"/>
            <a:r>
              <a:rPr lang="de-DE" altLang="pt-PT" sz="18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Rede </a:t>
            </a:r>
            <a:r>
              <a:rPr lang="de-DE" altLang="pt-PT" sz="1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ciclável Agualva - Massamá </a:t>
            </a:r>
            <a:r>
              <a:rPr lang="de-DE" altLang="pt-PT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de-DE" altLang="pt-PT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de-DE" altLang="pt-PT" sz="20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Marcador de Posição da Data 2"/>
          <p:cNvSpPr>
            <a:spLocks noGrp="1"/>
          </p:cNvSpPr>
          <p:nvPr>
            <p:ph type="dt" sz="half" idx="10"/>
          </p:nvPr>
        </p:nvSpPr>
        <p:spPr>
          <a:xfrm>
            <a:off x="22260" y="6315742"/>
            <a:ext cx="2133600" cy="365125"/>
          </a:xfrm>
        </p:spPr>
        <p:txBody>
          <a:bodyPr/>
          <a:lstStyle/>
          <a:p>
            <a:pPr algn="ctr"/>
            <a:r>
              <a:rPr lang="pt-PT" altLang="pt-PT" dirty="0" smtClean="0">
                <a:solidFill>
                  <a:srgbClr val="0070C0"/>
                </a:solidFill>
              </a:rPr>
              <a:t>Dezembro </a:t>
            </a:r>
            <a:r>
              <a:rPr lang="pt-PT" altLang="pt-PT" dirty="0" smtClean="0">
                <a:solidFill>
                  <a:srgbClr val="0070C0"/>
                </a:solidFill>
              </a:rPr>
              <a:t>2016</a:t>
            </a:r>
            <a:endParaRPr lang="de-DE" altLang="pt-PT" dirty="0">
              <a:solidFill>
                <a:srgbClr val="0070C0"/>
              </a:solidFill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35496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ângulo 7"/>
          <p:cNvSpPr/>
          <p:nvPr/>
        </p:nvSpPr>
        <p:spPr>
          <a:xfrm>
            <a:off x="592052" y="1124744"/>
            <a:ext cx="8172400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pt-PT" sz="2000" b="1" dirty="0" err="1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</a:t>
            </a:r>
            <a:r>
              <a:rPr lang="pt-PT" sz="20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gerais</a:t>
            </a:r>
            <a:endParaRPr lang="pt-PT" sz="2000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ângulo 11"/>
          <p:cNvSpPr/>
          <p:nvPr/>
        </p:nvSpPr>
        <p:spPr>
          <a:xfrm>
            <a:off x="-316828" y="1540878"/>
            <a:ext cx="8972511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PT" sz="1350" dirty="0" smtClean="0">
              <a:solidFill>
                <a:srgbClr val="003366"/>
              </a:solidFill>
            </a:endParaRP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1350" dirty="0" smtClean="0">
                <a:solidFill>
                  <a:srgbClr val="003366"/>
                </a:solidFill>
              </a:rPr>
              <a:t>Promoção de estratégias de baixo teor de carbono incluindo a promoção da mobilidade urbana sustentável;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1350" dirty="0" smtClean="0">
                <a:solidFill>
                  <a:srgbClr val="003366"/>
                </a:solidFill>
              </a:rPr>
              <a:t>Promover </a:t>
            </a:r>
            <a:r>
              <a:rPr lang="pt-PT" sz="1350" dirty="0">
                <a:solidFill>
                  <a:srgbClr val="003366"/>
                </a:solidFill>
              </a:rPr>
              <a:t>a melhoria da qualidade de vida dos munícipes, quer pela </a:t>
            </a:r>
            <a:r>
              <a:rPr lang="pt-PT" sz="1350" dirty="0" smtClean="0">
                <a:solidFill>
                  <a:srgbClr val="003366"/>
                </a:solidFill>
              </a:rPr>
              <a:t>redução </a:t>
            </a:r>
            <a:r>
              <a:rPr lang="pt-PT" sz="1350" dirty="0">
                <a:solidFill>
                  <a:srgbClr val="003366"/>
                </a:solidFill>
              </a:rPr>
              <a:t>dos níveis de poluição do ar </a:t>
            </a:r>
            <a:r>
              <a:rPr lang="pt-PT" sz="1350" dirty="0" smtClean="0">
                <a:solidFill>
                  <a:srgbClr val="003366"/>
                </a:solidFill>
              </a:rPr>
              <a:t>e </a:t>
            </a:r>
            <a:r>
              <a:rPr lang="pt-PT" sz="1350" dirty="0">
                <a:solidFill>
                  <a:srgbClr val="003366"/>
                </a:solidFill>
              </a:rPr>
              <a:t>sonoras, como pela prática de exercício físico;  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1350" dirty="0" smtClean="0">
                <a:solidFill>
                  <a:srgbClr val="003366"/>
                </a:solidFill>
              </a:rPr>
              <a:t>Promover </a:t>
            </a:r>
            <a:r>
              <a:rPr lang="pt-PT" sz="1350" dirty="0">
                <a:solidFill>
                  <a:srgbClr val="003366"/>
                </a:solidFill>
              </a:rPr>
              <a:t>as deslocações a pé ou de bicicleta numa vertente mais vocacionada para as deslocações quotidianas casa-trabalho ou casa-escola, ainda que em complemento do transporte colectivo e em especial do comboio</a:t>
            </a:r>
            <a:r>
              <a:rPr lang="pt-PT" sz="1350" dirty="0" smtClean="0">
                <a:solidFill>
                  <a:srgbClr val="003366"/>
                </a:solidFill>
              </a:rPr>
              <a:t>; </a:t>
            </a:r>
            <a:endParaRPr lang="pt-PT" sz="1350" dirty="0">
              <a:solidFill>
                <a:srgbClr val="003366"/>
              </a:solidFill>
            </a:endParaRP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1350" dirty="0" smtClean="0">
                <a:solidFill>
                  <a:srgbClr val="003366"/>
                </a:solidFill>
              </a:rPr>
              <a:t>Ligação </a:t>
            </a:r>
            <a:r>
              <a:rPr lang="pt-PT" sz="1350" dirty="0">
                <a:solidFill>
                  <a:srgbClr val="003366"/>
                </a:solidFill>
              </a:rPr>
              <a:t>entre diversos equipamentos estruturantes, espaços públicos relevantes, zonas de comércio e/ou serviços, zonas </a:t>
            </a:r>
            <a:r>
              <a:rPr lang="pt-PT" sz="1350" dirty="0" smtClean="0">
                <a:solidFill>
                  <a:srgbClr val="003366"/>
                </a:solidFill>
              </a:rPr>
              <a:t>industriais e interfaces </a:t>
            </a:r>
            <a:r>
              <a:rPr lang="pt-PT" sz="1350" dirty="0" err="1" smtClean="0">
                <a:solidFill>
                  <a:srgbClr val="003366"/>
                </a:solidFill>
              </a:rPr>
              <a:t>rodo-ferroviários</a:t>
            </a:r>
            <a:r>
              <a:rPr lang="pt-PT" sz="1350" dirty="0" smtClean="0">
                <a:solidFill>
                  <a:srgbClr val="003366"/>
                </a:solidFill>
              </a:rPr>
              <a:t>;</a:t>
            </a:r>
          </a:p>
          <a:p>
            <a:pPr marL="1200150" lvl="2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t-PT" sz="1300" dirty="0" smtClean="0">
                <a:solidFill>
                  <a:srgbClr val="003366"/>
                </a:solidFill>
              </a:rPr>
              <a:t>Beneficiação de eixos viários principais melhorando </a:t>
            </a:r>
            <a:r>
              <a:rPr lang="pt-PT" sz="1300" dirty="0">
                <a:solidFill>
                  <a:srgbClr val="003366"/>
                </a:solidFill>
              </a:rPr>
              <a:t>a mobilidade suave e pedonal, aumentando a segurança e conforto através da requalificação global do espaço público envolvente.</a:t>
            </a:r>
          </a:p>
          <a:p>
            <a:pPr marL="1200150" lvl="2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t-PT" b="1" dirty="0">
              <a:solidFill>
                <a:srgbClr val="003366"/>
              </a:solidFill>
            </a:endParaRPr>
          </a:p>
        </p:txBody>
      </p: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EBC9F-E882-49B9-9F47-5D2517BE5B1B}" type="slidenum">
              <a:rPr lang="pt-PT" smtClean="0">
                <a:solidFill>
                  <a:srgbClr val="0070C0"/>
                </a:solidFill>
              </a:rPr>
              <a:pPr/>
              <a:t>4</a:t>
            </a:fld>
            <a:endParaRPr lang="pt-PT" dirty="0">
              <a:solidFill>
                <a:srgbClr val="0070C0"/>
              </a:solidFill>
            </a:endParaRPr>
          </a:p>
        </p:txBody>
      </p:sp>
      <p:cxnSp>
        <p:nvCxnSpPr>
          <p:cNvPr id="9" name="Conexão recta 8"/>
          <p:cNvCxnSpPr/>
          <p:nvPr/>
        </p:nvCxnSpPr>
        <p:spPr>
          <a:xfrm>
            <a:off x="0" y="802827"/>
            <a:ext cx="9144000" cy="6422"/>
          </a:xfrm>
          <a:prstGeom prst="line">
            <a:avLst/>
          </a:prstGeom>
          <a:ln w="3175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xão recta 9"/>
          <p:cNvCxnSpPr/>
          <p:nvPr/>
        </p:nvCxnSpPr>
        <p:spPr>
          <a:xfrm>
            <a:off x="0" y="6301971"/>
            <a:ext cx="9144000" cy="6422"/>
          </a:xfrm>
          <a:prstGeom prst="line">
            <a:avLst/>
          </a:prstGeom>
          <a:ln w="31750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arcador de Posição do Número do Diapositivo 2"/>
          <p:cNvSpPr txBox="1">
            <a:spLocks/>
          </p:cNvSpPr>
          <p:nvPr/>
        </p:nvSpPr>
        <p:spPr>
          <a:xfrm>
            <a:off x="3334613" y="6365511"/>
            <a:ext cx="2474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pt-PT" b="1" dirty="0" smtClean="0">
                <a:solidFill>
                  <a:srgbClr val="0066CC"/>
                </a:solidFill>
              </a:rPr>
              <a:t>Câmara Municipal de Sintra </a:t>
            </a:r>
            <a:endParaRPr lang="pt-PT" b="1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51527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a Data 2"/>
          <p:cNvSpPr>
            <a:spLocks noGrp="1"/>
          </p:cNvSpPr>
          <p:nvPr>
            <p:ph type="dt" sz="half" idx="10"/>
          </p:nvPr>
        </p:nvSpPr>
        <p:spPr>
          <a:xfrm>
            <a:off x="0" y="6381328"/>
            <a:ext cx="2133600" cy="365125"/>
          </a:xfrm>
        </p:spPr>
        <p:txBody>
          <a:bodyPr/>
          <a:lstStyle/>
          <a:p>
            <a:pPr algn="ctr"/>
            <a:r>
              <a:rPr lang="pt-PT" altLang="pt-PT" dirty="0" smtClean="0">
                <a:solidFill>
                  <a:schemeClr val="tx2"/>
                </a:solidFill>
              </a:rPr>
              <a:t>Dezembro 2016</a:t>
            </a:r>
            <a:endParaRPr lang="de-DE" altLang="pt-PT" dirty="0">
              <a:solidFill>
                <a:schemeClr val="tx2"/>
              </a:solidFill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46421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23528" y="128959"/>
            <a:ext cx="81724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pt-PT" sz="18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Rede ciclavel </a:t>
            </a:r>
            <a:r>
              <a:rPr lang="de-DE" altLang="pt-PT" sz="1800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Agualva - Massamá</a:t>
            </a:r>
            <a:r>
              <a:rPr lang="de-DE" altLang="pt-PT" sz="20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de-DE" altLang="pt-PT" sz="20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de-DE" altLang="pt-PT" sz="2000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12" y="1243024"/>
            <a:ext cx="7388734" cy="5009525"/>
          </a:xfrm>
          <a:prstGeom prst="rect">
            <a:avLst/>
          </a:prstGeom>
          <a:noFill/>
          <a:ln w="31750" cap="sq">
            <a:solidFill>
              <a:srgbClr val="A105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76877"/>
            <a:ext cx="1872208" cy="2141774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32" name="Picture 12" descr="C:\Users\s6031\Desktop\movel 2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012774"/>
            <a:ext cx="1555064" cy="2073419"/>
          </a:xfrm>
          <a:prstGeom prst="rect">
            <a:avLst/>
          </a:prstGeom>
          <a:noFill/>
          <a:ln w="25400">
            <a:solidFill>
              <a:srgbClr val="0033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27" y="1484784"/>
            <a:ext cx="2459515" cy="2090588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Rectângulo 20"/>
          <p:cNvSpPr/>
          <p:nvPr/>
        </p:nvSpPr>
        <p:spPr>
          <a:xfrm>
            <a:off x="3374578" y="873692"/>
            <a:ext cx="25549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800" b="1" dirty="0" smtClean="0">
                <a:ln>
                  <a:solidFill>
                    <a:srgbClr val="003366"/>
                  </a:solidFill>
                </a:ln>
                <a:solidFill>
                  <a:srgbClr val="0066CC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AGUALVA – 1.3 KM</a:t>
            </a:r>
            <a:endParaRPr lang="pt-PT" sz="1800" b="1" dirty="0">
              <a:ln>
                <a:solidFill>
                  <a:srgbClr val="003366"/>
                </a:solidFill>
              </a:ln>
              <a:solidFill>
                <a:srgbClr val="0066CC"/>
              </a:solidFill>
              <a:effectLst>
                <a:glow rad="127000">
                  <a:schemeClr val="bg1"/>
                </a:glow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EBC9F-E882-49B9-9F47-5D2517BE5B1B}" type="slidenum">
              <a:rPr lang="pt-PT" smtClean="0">
                <a:solidFill>
                  <a:schemeClr val="tx2"/>
                </a:solidFill>
              </a:rPr>
              <a:t>5</a:t>
            </a:fld>
            <a:endParaRPr lang="pt-PT" dirty="0">
              <a:solidFill>
                <a:schemeClr val="tx2"/>
              </a:solidFill>
            </a:endParaRPr>
          </a:p>
        </p:txBody>
      </p:sp>
      <p:cxnSp>
        <p:nvCxnSpPr>
          <p:cNvPr id="12" name="Conexão recta 11"/>
          <p:cNvCxnSpPr/>
          <p:nvPr/>
        </p:nvCxnSpPr>
        <p:spPr>
          <a:xfrm>
            <a:off x="0" y="802827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0" y="6315742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arcador de Posição do Número do Diapositivo 2"/>
          <p:cNvSpPr txBox="1">
            <a:spLocks/>
          </p:cNvSpPr>
          <p:nvPr/>
        </p:nvSpPr>
        <p:spPr>
          <a:xfrm>
            <a:off x="3334613" y="6365511"/>
            <a:ext cx="2474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pt-PT" b="1" dirty="0" smtClean="0">
                <a:solidFill>
                  <a:schemeClr val="tx2"/>
                </a:solidFill>
              </a:rPr>
              <a:t>Câmara Municipal de Sintra </a:t>
            </a:r>
            <a:endParaRPr lang="pt-PT" b="1" dirty="0">
              <a:solidFill>
                <a:schemeClr val="tx2"/>
              </a:solidFill>
            </a:endParaRPr>
          </a:p>
        </p:txBody>
      </p:sp>
      <p:sp>
        <p:nvSpPr>
          <p:cNvPr id="16" name="Rectângulo 15"/>
          <p:cNvSpPr/>
          <p:nvPr/>
        </p:nvSpPr>
        <p:spPr>
          <a:xfrm>
            <a:off x="3499456" y="1379651"/>
            <a:ext cx="48602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rgbClr val="FFC000"/>
                </a:solidFill>
                <a:effectLst>
                  <a:outerShdw blurRad="50800" dist="50800" dir="5400000" algn="ctr" rotWithShape="0">
                    <a:srgbClr val="003366"/>
                  </a:outerShdw>
                </a:effectLst>
              </a:rPr>
              <a:t>Via de Acesso à Estação de Agualva - Cacém</a:t>
            </a:r>
            <a:endParaRPr lang="pt-PT" b="1" dirty="0">
              <a:solidFill>
                <a:srgbClr val="FFC000"/>
              </a:solidFill>
              <a:effectLst>
                <a:outerShdw blurRad="50800" dist="50800" dir="5400000" algn="ctr" rotWithShape="0">
                  <a:srgbClr val="003366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576075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a Data 2"/>
          <p:cNvSpPr>
            <a:spLocks noGrp="1"/>
          </p:cNvSpPr>
          <p:nvPr>
            <p:ph type="dt" sz="half" idx="10"/>
          </p:nvPr>
        </p:nvSpPr>
        <p:spPr>
          <a:xfrm>
            <a:off x="14145" y="6381328"/>
            <a:ext cx="2133600" cy="365125"/>
          </a:xfrm>
        </p:spPr>
        <p:txBody>
          <a:bodyPr/>
          <a:lstStyle/>
          <a:p>
            <a:pPr algn="ctr"/>
            <a:r>
              <a:rPr lang="pt-PT" altLang="pt-PT" dirty="0" smtClean="0">
                <a:solidFill>
                  <a:schemeClr val="accent1">
                    <a:lumMod val="75000"/>
                  </a:schemeClr>
                </a:solidFill>
              </a:rPr>
              <a:t>Dezembro 2016</a:t>
            </a:r>
            <a:endParaRPr lang="de-DE" alt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46421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14040" y="65178"/>
            <a:ext cx="81724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pt-PT" sz="18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Rede ciclavel </a:t>
            </a:r>
            <a:r>
              <a:rPr lang="de-DE" altLang="pt-PT" sz="1800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Agualva - Massamá</a:t>
            </a:r>
            <a:r>
              <a:rPr lang="de-DE" altLang="pt-PT" sz="20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de-DE" altLang="pt-PT" sz="20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de-DE" altLang="pt-PT" sz="2000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23" y="934444"/>
            <a:ext cx="7791752" cy="5282769"/>
          </a:xfrm>
          <a:prstGeom prst="rect">
            <a:avLst/>
          </a:prstGeom>
          <a:noFill/>
          <a:ln w="31750">
            <a:solidFill>
              <a:srgbClr val="A105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 descr="C:\Users\s6031\Desktop\movel 2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43" y="2276872"/>
            <a:ext cx="1829960" cy="24399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874" y="1196751"/>
            <a:ext cx="3142935" cy="288032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EBC9F-E882-49B9-9F47-5D2517BE5B1B}" type="slidenum">
              <a:rPr lang="pt-PT" smtClean="0">
                <a:solidFill>
                  <a:schemeClr val="accent1">
                    <a:lumMod val="75000"/>
                  </a:schemeClr>
                </a:solidFill>
              </a:rPr>
              <a:t>6</a:t>
            </a:fld>
            <a:endParaRPr 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0" name="Conexão recta 9"/>
          <p:cNvCxnSpPr/>
          <p:nvPr/>
        </p:nvCxnSpPr>
        <p:spPr>
          <a:xfrm>
            <a:off x="0" y="802827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xão recta 11"/>
          <p:cNvCxnSpPr/>
          <p:nvPr/>
        </p:nvCxnSpPr>
        <p:spPr>
          <a:xfrm>
            <a:off x="-14919" y="6309320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arcador de Posição do Número do Diapositivo 2"/>
          <p:cNvSpPr txBox="1">
            <a:spLocks/>
          </p:cNvSpPr>
          <p:nvPr/>
        </p:nvSpPr>
        <p:spPr>
          <a:xfrm>
            <a:off x="3334613" y="6365511"/>
            <a:ext cx="2474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</a:rPr>
              <a:t>Câmara Municipal de Sintra </a:t>
            </a: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Rectângulo 13"/>
          <p:cNvSpPr/>
          <p:nvPr/>
        </p:nvSpPr>
        <p:spPr>
          <a:xfrm>
            <a:off x="4860032" y="5733256"/>
            <a:ext cx="31320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rgbClr val="FFC000"/>
                </a:solidFill>
                <a:effectLst>
                  <a:outerShdw blurRad="50800" dist="50800" dir="5400000" algn="ctr" rotWithShape="0">
                    <a:srgbClr val="003366"/>
                  </a:outerShdw>
                </a:effectLst>
              </a:rPr>
              <a:t>Av. Dr. Francisco Sá Carneiro</a:t>
            </a:r>
            <a:endParaRPr lang="pt-PT" b="1" dirty="0">
              <a:solidFill>
                <a:srgbClr val="FFC000"/>
              </a:solidFill>
              <a:effectLst>
                <a:outerShdw blurRad="50800" dist="50800" dir="5400000" algn="ctr" rotWithShape="0">
                  <a:srgbClr val="003366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604481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4" y="1397284"/>
            <a:ext cx="8427767" cy="2847413"/>
          </a:xfrm>
          <a:prstGeom prst="rect">
            <a:avLst/>
          </a:prstGeom>
          <a:noFill/>
          <a:ln w="31750">
            <a:solidFill>
              <a:srgbClr val="A105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Marcador de Posição da Data 2"/>
          <p:cNvSpPr>
            <a:spLocks noGrp="1"/>
          </p:cNvSpPr>
          <p:nvPr>
            <p:ph type="dt" sz="half" idx="10"/>
          </p:nvPr>
        </p:nvSpPr>
        <p:spPr>
          <a:xfrm>
            <a:off x="0" y="6315742"/>
            <a:ext cx="2133600" cy="365125"/>
          </a:xfrm>
        </p:spPr>
        <p:txBody>
          <a:bodyPr/>
          <a:lstStyle/>
          <a:p>
            <a:pPr algn="ctr"/>
            <a:r>
              <a:rPr lang="pt-PT" altLang="pt-PT" dirty="0" smtClean="0">
                <a:solidFill>
                  <a:schemeClr val="accent1">
                    <a:lumMod val="75000"/>
                  </a:schemeClr>
                </a:solidFill>
              </a:rPr>
              <a:t>Dezembro 2016</a:t>
            </a:r>
            <a:endParaRPr lang="de-DE" alt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46421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19541" y="116632"/>
            <a:ext cx="81724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pt-PT" sz="18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Rede ciclavel </a:t>
            </a:r>
            <a:r>
              <a:rPr lang="de-DE" altLang="pt-PT" sz="1800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Agualva - Massamá</a:t>
            </a:r>
            <a:r>
              <a:rPr lang="de-DE" altLang="pt-PT" sz="20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de-DE" altLang="pt-PT" sz="20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de-DE" altLang="pt-PT" sz="2000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ctângulo 4"/>
          <p:cNvSpPr/>
          <p:nvPr/>
        </p:nvSpPr>
        <p:spPr>
          <a:xfrm>
            <a:off x="5809386" y="1556792"/>
            <a:ext cx="26152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rgbClr val="FFC000"/>
                </a:solidFill>
                <a:effectLst>
                  <a:outerShdw blurRad="50800" dist="50800" dir="5400000" algn="ctr" rotWithShape="0">
                    <a:srgbClr val="003366"/>
                  </a:outerShdw>
                </a:effectLst>
              </a:rPr>
              <a:t> Av. 25 de Abril – 1º troço</a:t>
            </a:r>
            <a:endParaRPr lang="pt-PT" b="1" dirty="0">
              <a:solidFill>
                <a:srgbClr val="FFC000"/>
              </a:solidFill>
              <a:effectLst>
                <a:outerShdw blurRad="50800" dist="50800" dir="5400000" algn="ctr" rotWithShape="0">
                  <a:srgbClr val="003366"/>
                </a:outerShdw>
              </a:effectLst>
            </a:endParaRPr>
          </a:p>
        </p:txBody>
      </p:sp>
      <p:pic>
        <p:nvPicPr>
          <p:cNvPr id="7173" name="Picture 5" descr="C:\Users\s6031\Desktop\movel 2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451" y="2912549"/>
            <a:ext cx="1998222" cy="2664296"/>
          </a:xfrm>
          <a:prstGeom prst="rect">
            <a:avLst/>
          </a:prstGeom>
          <a:noFill/>
          <a:ln w="25400">
            <a:solidFill>
              <a:srgbClr val="0033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006" y="3428999"/>
            <a:ext cx="4841412" cy="2808311"/>
          </a:xfrm>
          <a:prstGeom prst="rect">
            <a:avLst/>
          </a:prstGeom>
          <a:noFill/>
          <a:ln w="25400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Rectângulo 13"/>
          <p:cNvSpPr/>
          <p:nvPr/>
        </p:nvSpPr>
        <p:spPr>
          <a:xfrm>
            <a:off x="3333800" y="908720"/>
            <a:ext cx="2616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800" b="1" dirty="0" smtClean="0">
                <a:ln>
                  <a:solidFill>
                    <a:srgbClr val="003366"/>
                  </a:solidFill>
                </a:ln>
                <a:solidFill>
                  <a:srgbClr val="0066CC"/>
                </a:solidFill>
                <a:effectLst>
                  <a:glow rad="127000">
                    <a:schemeClr val="bg1"/>
                  </a:glow>
                  <a:outerShdw blurRad="50800" dist="50800" dir="5400000" algn="ctr" rotWithShape="0">
                    <a:schemeClr val="bg1"/>
                  </a:outerShdw>
                </a:effectLst>
              </a:rPr>
              <a:t>  MASSAMÁ – 3.2 KM</a:t>
            </a:r>
            <a:endParaRPr lang="pt-PT" sz="1800" b="1" dirty="0">
              <a:ln>
                <a:solidFill>
                  <a:srgbClr val="003366"/>
                </a:solidFill>
              </a:ln>
              <a:solidFill>
                <a:srgbClr val="0066CC"/>
              </a:solidFill>
              <a:effectLst>
                <a:glow rad="127000">
                  <a:schemeClr val="bg1"/>
                </a:glow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EBC9F-E882-49B9-9F47-5D2517BE5B1B}" type="slidenum">
              <a:rPr lang="pt-PT" smtClean="0">
                <a:solidFill>
                  <a:schemeClr val="accent1">
                    <a:lumMod val="75000"/>
                  </a:schemeClr>
                </a:solidFill>
              </a:rPr>
              <a:t>7</a:t>
            </a:fld>
            <a:endParaRPr 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Conexão recta 11"/>
          <p:cNvCxnSpPr/>
          <p:nvPr/>
        </p:nvCxnSpPr>
        <p:spPr>
          <a:xfrm>
            <a:off x="0" y="802827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>
            <a:off x="-12646" y="6309320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arcador de Posição do Número do Diapositivo 2"/>
          <p:cNvSpPr txBox="1">
            <a:spLocks/>
          </p:cNvSpPr>
          <p:nvPr/>
        </p:nvSpPr>
        <p:spPr>
          <a:xfrm>
            <a:off x="3334613" y="6365511"/>
            <a:ext cx="2474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</a:rPr>
              <a:t>Câmara Municipal de Sintra </a:t>
            </a: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13050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93446"/>
            <a:ext cx="7902623" cy="5355775"/>
          </a:xfrm>
          <a:prstGeom prst="rect">
            <a:avLst/>
          </a:prstGeom>
          <a:noFill/>
          <a:ln w="31750">
            <a:solidFill>
              <a:srgbClr val="A105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Marcador de Posição da Data 2"/>
          <p:cNvSpPr>
            <a:spLocks noGrp="1"/>
          </p:cNvSpPr>
          <p:nvPr>
            <p:ph type="dt" sz="half" idx="10"/>
          </p:nvPr>
        </p:nvSpPr>
        <p:spPr>
          <a:xfrm>
            <a:off x="0" y="6315742"/>
            <a:ext cx="2133600" cy="365125"/>
          </a:xfrm>
        </p:spPr>
        <p:txBody>
          <a:bodyPr/>
          <a:lstStyle/>
          <a:p>
            <a:pPr algn="ctr"/>
            <a:r>
              <a:rPr lang="pt-PT" altLang="pt-PT" dirty="0" smtClean="0">
                <a:solidFill>
                  <a:schemeClr val="accent1">
                    <a:lumMod val="75000"/>
                  </a:schemeClr>
                </a:solidFill>
              </a:rPr>
              <a:t>Dezembro 2016</a:t>
            </a:r>
            <a:endParaRPr lang="de-DE" alt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46421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85800" y="131374"/>
            <a:ext cx="81724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pt-PT" sz="18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Rede ciclavel </a:t>
            </a:r>
            <a:r>
              <a:rPr lang="de-DE" altLang="pt-PT" sz="1800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Agualva - Massamá</a:t>
            </a:r>
            <a:r>
              <a:rPr lang="de-DE" altLang="pt-PT" sz="20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de-DE" altLang="pt-PT" sz="20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de-DE" altLang="pt-PT" sz="2000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Rectângulo 9"/>
          <p:cNvSpPr/>
          <p:nvPr/>
        </p:nvSpPr>
        <p:spPr>
          <a:xfrm>
            <a:off x="1900346" y="950056"/>
            <a:ext cx="27591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rgbClr val="FFC000"/>
                </a:solidFill>
                <a:effectLst>
                  <a:outerShdw blurRad="50800" dist="50800" dir="5400000" algn="ctr" rotWithShape="0">
                    <a:srgbClr val="003366"/>
                  </a:outerShdw>
                </a:effectLst>
              </a:rPr>
              <a:t>  Av. 25 de Abril  – 2º troço</a:t>
            </a:r>
            <a:endParaRPr lang="pt-PT" b="1" dirty="0">
              <a:solidFill>
                <a:srgbClr val="FFC000"/>
              </a:solidFill>
              <a:effectLst>
                <a:outerShdw blurRad="50800" dist="50800" dir="5400000" algn="ctr" rotWithShape="0">
                  <a:srgbClr val="003366"/>
                </a:outerShdw>
              </a:effectLst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1547664" y="3156625"/>
            <a:ext cx="4752528" cy="2648639"/>
            <a:chOff x="768771" y="2492896"/>
            <a:chExt cx="3791303" cy="1979933"/>
          </a:xfrm>
        </p:grpSpPr>
        <p:pic>
          <p:nvPicPr>
            <p:cNvPr id="13" name="Imagem 12"/>
            <p:cNvPicPr>
              <a:picLocks noChangeAspect="1"/>
            </p:cNvPicPr>
            <p:nvPr/>
          </p:nvPicPr>
          <p:blipFill rotWithShape="1">
            <a:blip r:embed="rId4"/>
            <a:srcRect l="25554" t="11049" r="237" b="13092"/>
            <a:stretch/>
          </p:blipFill>
          <p:spPr>
            <a:xfrm>
              <a:off x="768771" y="2605594"/>
              <a:ext cx="1960707" cy="1252674"/>
            </a:xfrm>
            <a:prstGeom prst="rect">
              <a:avLst/>
            </a:prstGeom>
            <a:ln w="25400">
              <a:solidFill>
                <a:srgbClr val="003366"/>
              </a:solidFill>
            </a:ln>
          </p:spPr>
        </p:pic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4425" y="2492896"/>
              <a:ext cx="2005649" cy="1979933"/>
            </a:xfrm>
            <a:prstGeom prst="rect">
              <a:avLst/>
            </a:prstGeom>
            <a:noFill/>
            <a:ln w="25400">
              <a:solidFill>
                <a:srgbClr val="0033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EBC9F-E882-49B9-9F47-5D2517BE5B1B}" type="slidenum">
              <a:rPr lang="pt-PT" smtClean="0">
                <a:solidFill>
                  <a:schemeClr val="accent1">
                    <a:lumMod val="75000"/>
                  </a:schemeClr>
                </a:solidFill>
              </a:rPr>
              <a:t>8</a:t>
            </a:fld>
            <a:endParaRPr 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Conexão recta 11"/>
          <p:cNvCxnSpPr/>
          <p:nvPr/>
        </p:nvCxnSpPr>
        <p:spPr>
          <a:xfrm>
            <a:off x="-22915" y="802827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cta 13"/>
          <p:cNvCxnSpPr/>
          <p:nvPr/>
        </p:nvCxnSpPr>
        <p:spPr>
          <a:xfrm>
            <a:off x="0" y="6309320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arcador de Posição do Número do Diapositivo 2"/>
          <p:cNvSpPr txBox="1">
            <a:spLocks/>
          </p:cNvSpPr>
          <p:nvPr/>
        </p:nvSpPr>
        <p:spPr>
          <a:xfrm>
            <a:off x="3334613" y="6365511"/>
            <a:ext cx="2474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</a:rPr>
              <a:t>Câmara Municipal de Sintra </a:t>
            </a: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23674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93446"/>
            <a:ext cx="7902623" cy="5355775"/>
          </a:xfrm>
          <a:prstGeom prst="rect">
            <a:avLst/>
          </a:prstGeom>
          <a:noFill/>
          <a:ln w="31750">
            <a:solidFill>
              <a:srgbClr val="A105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Marcador de Posição da Data 2"/>
          <p:cNvSpPr>
            <a:spLocks noGrp="1"/>
          </p:cNvSpPr>
          <p:nvPr>
            <p:ph type="dt" sz="half" idx="10"/>
          </p:nvPr>
        </p:nvSpPr>
        <p:spPr>
          <a:xfrm>
            <a:off x="0" y="6315742"/>
            <a:ext cx="2133600" cy="365125"/>
          </a:xfrm>
        </p:spPr>
        <p:txBody>
          <a:bodyPr/>
          <a:lstStyle/>
          <a:p>
            <a:pPr algn="ctr"/>
            <a:r>
              <a:rPr lang="pt-PT" altLang="pt-PT" dirty="0" smtClean="0">
                <a:solidFill>
                  <a:schemeClr val="accent1">
                    <a:lumMod val="75000"/>
                  </a:schemeClr>
                </a:solidFill>
              </a:rPr>
              <a:t>Dezembro 2016</a:t>
            </a:r>
            <a:endParaRPr lang="de-DE" alt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7" t="43208" r="52614" b="48770"/>
          <a:stretch/>
        </p:blipFill>
        <p:spPr bwMode="auto">
          <a:xfrm>
            <a:off x="46421" y="56865"/>
            <a:ext cx="864096" cy="75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85800" y="131374"/>
            <a:ext cx="81724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3994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pt-PT" sz="18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Rede ciclavel </a:t>
            </a:r>
            <a:r>
              <a:rPr lang="de-DE" altLang="pt-PT" sz="1800" kern="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Agualva - Massamá</a:t>
            </a:r>
            <a:r>
              <a:rPr lang="de-DE" altLang="pt-PT" sz="20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de-DE" altLang="pt-PT" sz="2000" kern="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CC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de-DE" altLang="pt-PT" sz="2000" kern="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EBC9F-E882-49B9-9F47-5D2517BE5B1B}" type="slidenum">
              <a:rPr lang="pt-PT" smtClean="0">
                <a:solidFill>
                  <a:schemeClr val="accent1">
                    <a:lumMod val="75000"/>
                  </a:schemeClr>
                </a:solidFill>
              </a:rPr>
              <a:t>9</a:t>
            </a:fld>
            <a:endParaRPr lang="pt-PT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2" name="Conexão recta 11"/>
          <p:cNvCxnSpPr/>
          <p:nvPr/>
        </p:nvCxnSpPr>
        <p:spPr>
          <a:xfrm>
            <a:off x="-22915" y="802827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xão recta 13"/>
          <p:cNvCxnSpPr/>
          <p:nvPr/>
        </p:nvCxnSpPr>
        <p:spPr>
          <a:xfrm>
            <a:off x="0" y="6309320"/>
            <a:ext cx="9144000" cy="6422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arcador de Posição do Número do Diapositivo 2"/>
          <p:cNvSpPr txBox="1">
            <a:spLocks/>
          </p:cNvSpPr>
          <p:nvPr/>
        </p:nvSpPr>
        <p:spPr>
          <a:xfrm>
            <a:off x="3334613" y="6365511"/>
            <a:ext cx="24747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2D309F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pt-PT" b="1" dirty="0" smtClean="0">
                <a:solidFill>
                  <a:schemeClr val="accent1">
                    <a:lumMod val="75000"/>
                  </a:schemeClr>
                </a:solidFill>
              </a:rPr>
              <a:t>Câmara Municipal de Sintra </a:t>
            </a:r>
            <a:endParaRPr lang="pt-P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Rectângulo 15"/>
          <p:cNvSpPr/>
          <p:nvPr/>
        </p:nvSpPr>
        <p:spPr>
          <a:xfrm>
            <a:off x="5372472" y="5805264"/>
            <a:ext cx="27591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rgbClr val="FFC000"/>
                </a:solidFill>
                <a:effectLst>
                  <a:outerShdw blurRad="50800" dist="50800" dir="5400000" algn="ctr" rotWithShape="0">
                    <a:srgbClr val="003366"/>
                  </a:outerShdw>
                </a:effectLst>
              </a:rPr>
              <a:t>  Av. 25 de Abril  – 3º troço</a:t>
            </a:r>
            <a:endParaRPr lang="pt-PT" b="1" dirty="0">
              <a:solidFill>
                <a:srgbClr val="FFC000"/>
              </a:solidFill>
              <a:effectLst>
                <a:outerShdw blurRad="50800" dist="50800" dir="5400000" algn="ctr" rotWithShape="0">
                  <a:srgbClr val="003366"/>
                </a:outerShdw>
              </a:effectLst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2446201" y="1412776"/>
            <a:ext cx="3709975" cy="2664296"/>
            <a:chOff x="5000626" y="2622498"/>
            <a:chExt cx="3455855" cy="2149562"/>
          </a:xfrm>
        </p:grpSpPr>
        <p:pic>
          <p:nvPicPr>
            <p:cNvPr id="22" name="Imagem 21" descr="C:\Users\s6031\Desktop\223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081" y="2622498"/>
              <a:ext cx="1549400" cy="2065655"/>
            </a:xfrm>
            <a:prstGeom prst="rect">
              <a:avLst/>
            </a:prstGeom>
            <a:noFill/>
            <a:ln w="25400">
              <a:solidFill>
                <a:srgbClr val="003366"/>
              </a:solidFill>
            </a:ln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626" y="2622498"/>
              <a:ext cx="1880867" cy="2149562"/>
            </a:xfrm>
            <a:prstGeom prst="rect">
              <a:avLst/>
            </a:prstGeom>
            <a:noFill/>
            <a:ln w="25400">
              <a:solidFill>
                <a:srgbClr val="0033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0173173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7566</TotalTime>
  <Words>880</Words>
  <Application>Microsoft Office PowerPoint</Application>
  <PresentationFormat>Apresentação no Ecrã (4:3)</PresentationFormat>
  <Paragraphs>140</Paragraphs>
  <Slides>20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20</vt:i4>
      </vt:variant>
    </vt:vector>
  </HeadingPairs>
  <TitlesOfParts>
    <vt:vector size="21" baseType="lpstr">
      <vt:lpstr>Tema do Office</vt:lpstr>
      <vt:lpstr>Rede Ciclável Agualva - Massamá</vt:lpstr>
      <vt:lpstr>Apresentação do PowerPoint</vt:lpstr>
      <vt:lpstr>Rede ciclavel Agualva – MASSAMÁ (1ª Fase) </vt:lpstr>
      <vt:lpstr>Rede ciclável Agualva - Massamá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Rede ciclavel Agualva - Massamá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Rede ciclavel Agualva - Massamá </vt:lpstr>
      <vt:lpstr>Apresentação do PowerPoint</vt:lpstr>
    </vt:vector>
  </TitlesOfParts>
  <Company>Mecageste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Teleférico da Pena, Sintra</dc:title>
  <dc:creator>Joao Guerreiro</dc:creator>
  <cp:lastModifiedBy>Luís Miguel Dores Peyssonneau Nunes</cp:lastModifiedBy>
  <cp:revision>465</cp:revision>
  <cp:lastPrinted>2016-12-12T13:01:34Z</cp:lastPrinted>
  <dcterms:created xsi:type="dcterms:W3CDTF">2001-06-11T13:41:05Z</dcterms:created>
  <dcterms:modified xsi:type="dcterms:W3CDTF">2016-12-15T00:00:41Z</dcterms:modified>
</cp:coreProperties>
</file>