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</p:sldIdLst>
  <p:sldSz cx="9906000" cy="6858000" type="A4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7890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78907" algn="l" defTabSz="47890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57814" algn="l" defTabSz="47890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436721" algn="l" defTabSz="47890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915629" algn="l" defTabSz="47890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394536" algn="l" defTabSz="47890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873443" algn="l" defTabSz="47890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352350" algn="l" defTabSz="47890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831258" algn="l" defTabSz="47890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171" y="-6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42446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78907" latinLnBrk="0">
      <a:defRPr sz="1200">
        <a:latin typeface="+mn-lt"/>
        <a:ea typeface="+mn-ea"/>
        <a:cs typeface="+mn-cs"/>
        <a:sym typeface="Calibri"/>
      </a:defRPr>
    </a:lvl1pPr>
    <a:lvl2pPr indent="228600" defTabSz="478907" latinLnBrk="0">
      <a:defRPr sz="1200">
        <a:latin typeface="+mn-lt"/>
        <a:ea typeface="+mn-ea"/>
        <a:cs typeface="+mn-cs"/>
        <a:sym typeface="Calibri"/>
      </a:defRPr>
    </a:lvl2pPr>
    <a:lvl3pPr indent="457200" defTabSz="478907" latinLnBrk="0">
      <a:defRPr sz="1200">
        <a:latin typeface="+mn-lt"/>
        <a:ea typeface="+mn-ea"/>
        <a:cs typeface="+mn-cs"/>
        <a:sym typeface="Calibri"/>
      </a:defRPr>
    </a:lvl3pPr>
    <a:lvl4pPr indent="685800" defTabSz="478907" latinLnBrk="0">
      <a:defRPr sz="1200">
        <a:latin typeface="+mn-lt"/>
        <a:ea typeface="+mn-ea"/>
        <a:cs typeface="+mn-cs"/>
        <a:sym typeface="Calibri"/>
      </a:defRPr>
    </a:lvl4pPr>
    <a:lvl5pPr indent="914400" defTabSz="478907" latinLnBrk="0">
      <a:defRPr sz="1200">
        <a:latin typeface="+mn-lt"/>
        <a:ea typeface="+mn-ea"/>
        <a:cs typeface="+mn-cs"/>
        <a:sym typeface="Calibri"/>
      </a:defRPr>
    </a:lvl5pPr>
    <a:lvl6pPr indent="1143000" defTabSz="478907" latinLnBrk="0">
      <a:defRPr sz="1200">
        <a:latin typeface="+mn-lt"/>
        <a:ea typeface="+mn-ea"/>
        <a:cs typeface="+mn-cs"/>
        <a:sym typeface="Calibri"/>
      </a:defRPr>
    </a:lvl6pPr>
    <a:lvl7pPr indent="1371600" defTabSz="478907" latinLnBrk="0">
      <a:defRPr sz="1200">
        <a:latin typeface="+mn-lt"/>
        <a:ea typeface="+mn-ea"/>
        <a:cs typeface="+mn-cs"/>
        <a:sym typeface="Calibri"/>
      </a:defRPr>
    </a:lvl7pPr>
    <a:lvl8pPr indent="1600200" defTabSz="478907" latinLnBrk="0">
      <a:defRPr sz="1200">
        <a:latin typeface="+mn-lt"/>
        <a:ea typeface="+mn-ea"/>
        <a:cs typeface="+mn-cs"/>
        <a:sym typeface="Calibri"/>
      </a:defRPr>
    </a:lvl8pPr>
    <a:lvl9pPr indent="1828800" defTabSz="478907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742950" y="2130425"/>
            <a:ext cx="8420100" cy="147002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485900" y="3886201"/>
            <a:ext cx="6934200" cy="17526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78907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57814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436721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915629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7181850" y="274639"/>
            <a:ext cx="2228850" cy="585152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495301" y="274639"/>
            <a:ext cx="6521451" cy="58515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xfrm>
            <a:off x="742950" y="2130425"/>
            <a:ext cx="8420100" cy="147002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1" name="Shape 111"/>
          <p:cNvSpPr>
            <a:spLocks noGrp="1"/>
          </p:cNvSpPr>
          <p:nvPr>
            <p:ph type="body" sz="quarter" idx="1"/>
          </p:nvPr>
        </p:nvSpPr>
        <p:spPr>
          <a:xfrm>
            <a:off x="1485900" y="3886201"/>
            <a:ext cx="6934200" cy="17526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78907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57814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436721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915629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1" cy="1362076"/>
          </a:xfrm>
          <a:prstGeom prst="rect">
            <a:avLst/>
          </a:prstGeo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782506" y="2906714"/>
            <a:ext cx="84201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100">
                <a:solidFill>
                  <a:srgbClr val="888888"/>
                </a:solidFill>
              </a:defRPr>
            </a:lvl1pPr>
            <a:lvl2pPr marL="0" indent="478907">
              <a:spcBef>
                <a:spcPts val="500"/>
              </a:spcBef>
              <a:buSzTx/>
              <a:buFontTx/>
              <a:buNone/>
              <a:defRPr sz="2100">
                <a:solidFill>
                  <a:srgbClr val="888888"/>
                </a:solidFill>
              </a:defRPr>
            </a:lvl2pPr>
            <a:lvl3pPr marL="0" indent="957814">
              <a:spcBef>
                <a:spcPts val="500"/>
              </a:spcBef>
              <a:buSzTx/>
              <a:buFontTx/>
              <a:buNone/>
              <a:defRPr sz="2100">
                <a:solidFill>
                  <a:srgbClr val="888888"/>
                </a:solidFill>
              </a:defRPr>
            </a:lvl3pPr>
            <a:lvl4pPr marL="0" indent="1436721">
              <a:spcBef>
                <a:spcPts val="500"/>
              </a:spcBef>
              <a:buSzTx/>
              <a:buFontTx/>
              <a:buNone/>
              <a:defRPr sz="2100">
                <a:solidFill>
                  <a:srgbClr val="888888"/>
                </a:solidFill>
              </a:defRPr>
            </a:lvl4pPr>
            <a:lvl5pPr marL="0" indent="1915629">
              <a:spcBef>
                <a:spcPts val="500"/>
              </a:spcBef>
              <a:buSzTx/>
              <a:buFontTx/>
              <a:buNone/>
              <a:defRPr sz="21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495301" y="1600200"/>
            <a:ext cx="4375151" cy="4525963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  <a:lvl2pPr marL="838087" indent="-359180">
              <a:defRPr sz="3000"/>
            </a:lvl2pPr>
            <a:lvl3pPr marL="1299890" indent="-342075">
              <a:defRPr sz="3000"/>
            </a:lvl3pPr>
            <a:lvl4pPr marL="1814805" indent="-378083">
              <a:defRPr sz="3000"/>
            </a:lvl4pPr>
            <a:lvl5pPr marL="2293713" indent="-378083"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495300" y="1535112"/>
            <a:ext cx="4376871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600"/>
              </a:spcBef>
              <a:buSzTx/>
              <a:buFontTx/>
              <a:buNone/>
              <a:defRPr sz="2500" b="1"/>
            </a:lvl1pPr>
            <a:lvl2pPr marL="0" indent="478907">
              <a:spcBef>
                <a:spcPts val="600"/>
              </a:spcBef>
              <a:buSzTx/>
              <a:buFontTx/>
              <a:buNone/>
              <a:defRPr sz="2500" b="1"/>
            </a:lvl2pPr>
            <a:lvl3pPr marL="0" indent="957814">
              <a:spcBef>
                <a:spcPts val="600"/>
              </a:spcBef>
              <a:buSzTx/>
              <a:buFontTx/>
              <a:buNone/>
              <a:defRPr sz="2500" b="1"/>
            </a:lvl3pPr>
            <a:lvl4pPr marL="0" indent="1436721">
              <a:spcBef>
                <a:spcPts val="600"/>
              </a:spcBef>
              <a:buSzTx/>
              <a:buFontTx/>
              <a:buNone/>
              <a:defRPr sz="2500" b="1"/>
            </a:lvl4pPr>
            <a:lvl5pPr marL="0" indent="1915629">
              <a:spcBef>
                <a:spcPts val="600"/>
              </a:spcBef>
              <a:buSzTx/>
              <a:buFontTx/>
              <a:buNone/>
              <a:defRPr sz="25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3"/>
          </p:nvPr>
        </p:nvSpPr>
        <p:spPr>
          <a:xfrm>
            <a:off x="5032111" y="1535112"/>
            <a:ext cx="4378590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600"/>
              </a:spcBef>
              <a:buSzTx/>
              <a:buFontTx/>
              <a:buNone/>
              <a:defRPr sz="2500" b="1"/>
            </a:pPr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7" cy="1162050"/>
          </a:xfrm>
          <a:prstGeom prst="rect">
            <a:avLst/>
          </a:prstGeom>
        </p:spPr>
        <p:txBody>
          <a:bodyPr anchor="b"/>
          <a:lstStyle>
            <a:lvl1pPr algn="l">
              <a:defRPr sz="2100" b="1"/>
            </a:lvl1pPr>
          </a:lstStyle>
          <a:p>
            <a:r>
              <a:t>Title Text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xfrm>
            <a:off x="3872970" y="273050"/>
            <a:ext cx="5537730" cy="585311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half" idx="13"/>
          </p:nvPr>
        </p:nvSpPr>
        <p:spPr>
          <a:xfrm>
            <a:off x="495299" y="1435101"/>
            <a:ext cx="3259008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500"/>
            </a:pPr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1941646" y="4800600"/>
            <a:ext cx="5943601" cy="566738"/>
          </a:xfrm>
          <a:prstGeom prst="rect">
            <a:avLst/>
          </a:prstGeom>
        </p:spPr>
        <p:txBody>
          <a:bodyPr anchor="b"/>
          <a:lstStyle>
            <a:lvl1pPr algn="l">
              <a:defRPr sz="2100" b="1"/>
            </a:lvl1pPr>
          </a:lstStyle>
          <a:p>
            <a:r>
              <a:t>Title Text</a:t>
            </a:r>
          </a:p>
        </p:txBody>
      </p:sp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1941646" y="612775"/>
            <a:ext cx="5943601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1941646" y="5367337"/>
            <a:ext cx="59436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500"/>
            </a:lvl1pPr>
            <a:lvl2pPr marL="0" indent="478907">
              <a:spcBef>
                <a:spcPts val="300"/>
              </a:spcBef>
              <a:buSzTx/>
              <a:buFontTx/>
              <a:buNone/>
              <a:defRPr sz="1500"/>
            </a:lvl2pPr>
            <a:lvl3pPr marL="0" indent="957814">
              <a:spcBef>
                <a:spcPts val="300"/>
              </a:spcBef>
              <a:buSzTx/>
              <a:buFontTx/>
              <a:buNone/>
              <a:defRPr sz="1500"/>
            </a:lvl3pPr>
            <a:lvl4pPr marL="0" indent="1436721">
              <a:spcBef>
                <a:spcPts val="300"/>
              </a:spcBef>
              <a:buSzTx/>
              <a:buFontTx/>
              <a:buNone/>
              <a:defRPr sz="1500"/>
            </a:lvl4pPr>
            <a:lvl5pPr marL="0" indent="1915629">
              <a:spcBef>
                <a:spcPts val="300"/>
              </a:spcBef>
              <a:buSzTx/>
              <a:buFontTx/>
              <a:buNone/>
              <a:defRPr sz="1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7890" tIns="47890" rIns="47890" bIns="4789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7890" tIns="47890" rIns="47890" bIns="4789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9134860" y="6395773"/>
            <a:ext cx="275840" cy="286283"/>
          </a:xfrm>
          <a:prstGeom prst="rect">
            <a:avLst/>
          </a:prstGeom>
          <a:ln w="12700">
            <a:miter lim="400000"/>
          </a:ln>
        </p:spPr>
        <p:txBody>
          <a:bodyPr wrap="none" lIns="47890" tIns="47890" rIns="47890" bIns="47890" anchor="ctr">
            <a:spAutoFit/>
          </a:bodyPr>
          <a:lstStyle>
            <a:lvl1pPr algn="r">
              <a:defRPr sz="13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4789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4789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4789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4789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4789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4789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4789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4789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4789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59179" marR="0" indent="-359179" algn="l" defTabSz="478907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808155" marR="0" indent="-329248" algn="l" defTabSz="478907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73892" marR="0" indent="-316077" algn="l" defTabSz="478907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813005" marR="0" indent="-376283" algn="l" defTabSz="478907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291913" marR="0" indent="-376283" algn="l" defTabSz="478907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770820" marR="0" indent="-376283" algn="l" defTabSz="478907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249727" marR="0" indent="-376283" algn="l" defTabSz="478907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728634" marR="0" indent="-376282" algn="l" defTabSz="478907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207540" marR="0" indent="-376282" algn="l" defTabSz="478907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789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78907" algn="r" defTabSz="4789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57814" algn="r" defTabSz="4789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436721" algn="r" defTabSz="4789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915629" algn="r" defTabSz="4789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394536" algn="r" defTabSz="4789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873443" algn="r" defTabSz="4789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352350" algn="r" defTabSz="4789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831258" algn="r" defTabSz="4789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image1.png" descr="Sem nom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27117" y="1985671"/>
            <a:ext cx="6351317" cy="4421158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Shape 122"/>
          <p:cNvSpPr/>
          <p:nvPr/>
        </p:nvSpPr>
        <p:spPr>
          <a:xfrm>
            <a:off x="840850" y="466724"/>
            <a:ext cx="8478300" cy="5924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800"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pPr>
            <a:endParaRPr dirty="0"/>
          </a:p>
          <a:p>
            <a:pPr>
              <a:lnSpc>
                <a:spcPct val="150000"/>
              </a:lnSpc>
              <a:defRPr sz="800" b="1">
                <a:solidFill>
                  <a:srgbClr val="535353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sz="1400" dirty="0"/>
              <a:t>CÂMARA MUNICIPAL DE SINTRA</a:t>
            </a:r>
          </a:p>
          <a:p>
            <a:pPr>
              <a:defRPr sz="1800" b="1"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dirty="0"/>
              <a:t>POUSADA DA JUVENTUDE DE SINTRA</a:t>
            </a:r>
          </a:p>
          <a:p>
            <a:pPr>
              <a:defRPr sz="1800" b="1">
                <a:latin typeface="News Gothic MT"/>
                <a:ea typeface="News Gothic MT"/>
                <a:cs typeface="News Gothic MT"/>
                <a:sym typeface="News Gothic MT"/>
              </a:defRPr>
            </a:pPr>
            <a:endParaRPr dirty="0"/>
          </a:p>
          <a:p>
            <a:pPr>
              <a:defRPr sz="1200" b="1"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dirty="0"/>
              <a:t>RUA DR. ALFREDO COSTA</a:t>
            </a:r>
          </a:p>
          <a:p>
            <a:pPr>
              <a:defRPr sz="1200" b="1"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dirty="0"/>
              <a:t>AV DR. MIGUEL </a:t>
            </a:r>
            <a:r>
              <a:rPr dirty="0" smtClean="0"/>
              <a:t>BOMBARDA</a:t>
            </a:r>
            <a:endParaRPr dirty="0"/>
          </a:p>
          <a:p>
            <a:pPr>
              <a:defRPr sz="1400" b="1">
                <a:latin typeface="News Gothic MT"/>
                <a:ea typeface="News Gothic MT"/>
                <a:cs typeface="News Gothic MT"/>
                <a:sym typeface="News Gothic MT"/>
              </a:defRPr>
            </a:pPr>
            <a:endParaRPr dirty="0"/>
          </a:p>
          <a:p>
            <a:pPr>
              <a:defRPr sz="1400" b="1">
                <a:latin typeface="News Gothic MT"/>
                <a:ea typeface="News Gothic MT"/>
                <a:cs typeface="News Gothic MT"/>
                <a:sym typeface="News Gothic MT"/>
              </a:defRPr>
            </a:pPr>
            <a:endParaRPr dirty="0"/>
          </a:p>
          <a:p>
            <a:pPr>
              <a:defRPr sz="1400" b="1">
                <a:latin typeface="News Gothic MT"/>
                <a:ea typeface="News Gothic MT"/>
                <a:cs typeface="News Gothic MT"/>
                <a:sym typeface="News Gothic MT"/>
              </a:defRPr>
            </a:pPr>
            <a:endParaRPr dirty="0"/>
          </a:p>
          <a:p>
            <a:pPr>
              <a:defRPr sz="1400" b="1">
                <a:latin typeface="News Gothic MT"/>
                <a:ea typeface="News Gothic MT"/>
                <a:cs typeface="News Gothic MT"/>
                <a:sym typeface="News Gothic MT"/>
              </a:defRPr>
            </a:pPr>
            <a:endParaRPr dirty="0"/>
          </a:p>
          <a:p>
            <a:pPr>
              <a:defRPr sz="1400" b="1">
                <a:latin typeface="News Gothic MT"/>
                <a:ea typeface="News Gothic MT"/>
                <a:cs typeface="News Gothic MT"/>
                <a:sym typeface="News Gothic MT"/>
              </a:defRPr>
            </a:pPr>
            <a:endParaRPr dirty="0"/>
          </a:p>
          <a:p>
            <a:pPr>
              <a:defRPr sz="1400" b="1">
                <a:latin typeface="News Gothic MT"/>
                <a:ea typeface="News Gothic MT"/>
                <a:cs typeface="News Gothic MT"/>
                <a:sym typeface="News Gothic MT"/>
              </a:defRPr>
            </a:pPr>
            <a:endParaRPr dirty="0"/>
          </a:p>
          <a:p>
            <a:pPr>
              <a:defRPr sz="1400" b="1">
                <a:latin typeface="News Gothic MT"/>
                <a:ea typeface="News Gothic MT"/>
                <a:cs typeface="News Gothic MT"/>
                <a:sym typeface="News Gothic MT"/>
              </a:defRPr>
            </a:pPr>
            <a:endParaRPr dirty="0"/>
          </a:p>
          <a:p>
            <a:pPr>
              <a:defRPr sz="1400" b="1">
                <a:latin typeface="News Gothic MT"/>
                <a:ea typeface="News Gothic MT"/>
                <a:cs typeface="News Gothic MT"/>
                <a:sym typeface="News Gothic MT"/>
              </a:defRPr>
            </a:pPr>
            <a:endParaRPr dirty="0"/>
          </a:p>
          <a:p>
            <a:pPr>
              <a:defRPr sz="1400" b="1">
                <a:latin typeface="News Gothic MT"/>
                <a:ea typeface="News Gothic MT"/>
                <a:cs typeface="News Gothic MT"/>
                <a:sym typeface="News Gothic MT"/>
              </a:defRPr>
            </a:pPr>
            <a:endParaRPr dirty="0"/>
          </a:p>
          <a:p>
            <a:pPr>
              <a:defRPr sz="1400" b="1">
                <a:latin typeface="News Gothic MT"/>
                <a:ea typeface="News Gothic MT"/>
                <a:cs typeface="News Gothic MT"/>
                <a:sym typeface="News Gothic MT"/>
              </a:defRPr>
            </a:pPr>
            <a:endParaRPr dirty="0"/>
          </a:p>
          <a:p>
            <a:pPr>
              <a:defRPr sz="1400" b="1">
                <a:latin typeface="News Gothic MT"/>
                <a:ea typeface="News Gothic MT"/>
                <a:cs typeface="News Gothic MT"/>
                <a:sym typeface="News Gothic MT"/>
              </a:defRPr>
            </a:pPr>
            <a:endParaRPr dirty="0"/>
          </a:p>
          <a:p>
            <a:pPr>
              <a:defRPr sz="1400" b="1">
                <a:latin typeface="News Gothic MT"/>
                <a:ea typeface="News Gothic MT"/>
                <a:cs typeface="News Gothic MT"/>
                <a:sym typeface="News Gothic MT"/>
              </a:defRPr>
            </a:pPr>
            <a:endParaRPr dirty="0"/>
          </a:p>
          <a:p>
            <a:pPr>
              <a:defRPr sz="1400" b="1">
                <a:latin typeface="News Gothic MT"/>
                <a:ea typeface="News Gothic MT"/>
                <a:cs typeface="News Gothic MT"/>
                <a:sym typeface="News Gothic MT"/>
              </a:defRPr>
            </a:pPr>
            <a:endParaRPr dirty="0"/>
          </a:p>
          <a:p>
            <a:pPr>
              <a:lnSpc>
                <a:spcPct val="150000"/>
              </a:lnSpc>
              <a:defRPr sz="800">
                <a:latin typeface="News Gothic MT"/>
                <a:ea typeface="News Gothic MT"/>
                <a:cs typeface="News Gothic MT"/>
                <a:sym typeface="News Gothic MT"/>
              </a:defRPr>
            </a:pPr>
            <a:endParaRPr dirty="0"/>
          </a:p>
          <a:p>
            <a:pPr>
              <a:lnSpc>
                <a:spcPct val="150000"/>
              </a:lnSpc>
              <a:defRPr sz="800">
                <a:latin typeface="News Gothic MT"/>
                <a:ea typeface="News Gothic MT"/>
                <a:cs typeface="News Gothic MT"/>
                <a:sym typeface="News Gothic MT"/>
              </a:defRPr>
            </a:pPr>
            <a:endParaRPr dirty="0"/>
          </a:p>
          <a:p>
            <a:pPr>
              <a:lnSpc>
                <a:spcPct val="150000"/>
              </a:lnSpc>
              <a:defRPr sz="800">
                <a:latin typeface="News Gothic MT"/>
                <a:ea typeface="News Gothic MT"/>
                <a:cs typeface="News Gothic MT"/>
                <a:sym typeface="News Gothic MT"/>
              </a:defRPr>
            </a:pPr>
            <a:endParaRPr sz="1400" dirty="0"/>
          </a:p>
          <a:p>
            <a:pPr>
              <a:lnSpc>
                <a:spcPct val="150000"/>
              </a:lnSpc>
              <a:defRPr sz="800" b="1">
                <a:solidFill>
                  <a:srgbClr val="535353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endParaRPr sz="1400" dirty="0"/>
          </a:p>
          <a:p>
            <a:pPr>
              <a:lnSpc>
                <a:spcPct val="150000"/>
              </a:lnSpc>
              <a:defRPr sz="800" b="1">
                <a:solidFill>
                  <a:srgbClr val="535353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endParaRPr sz="1400" dirty="0"/>
          </a:p>
          <a:p>
            <a:pPr>
              <a:lnSpc>
                <a:spcPct val="150000"/>
              </a:lnSpc>
              <a:defRPr sz="800" b="1">
                <a:latin typeface="News Gothic MT"/>
                <a:ea typeface="News Gothic MT"/>
                <a:cs typeface="News Gothic MT"/>
                <a:sym typeface="News Gothic MT"/>
              </a:defRPr>
            </a:pPr>
            <a:endParaRPr dirty="0"/>
          </a:p>
        </p:txBody>
      </p:sp>
      <p:sp>
        <p:nvSpPr>
          <p:cNvPr id="123" name="Shape 123"/>
          <p:cNvSpPr/>
          <p:nvPr/>
        </p:nvSpPr>
        <p:spPr>
          <a:xfrm>
            <a:off x="4701633" y="3237229"/>
            <a:ext cx="502734" cy="3835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endParaRPr/>
          </a:p>
        </p:txBody>
      </p:sp>
      <p:sp>
        <p:nvSpPr>
          <p:cNvPr id="124" name="Shape 124"/>
          <p:cNvSpPr/>
          <p:nvPr/>
        </p:nvSpPr>
        <p:spPr>
          <a:xfrm>
            <a:off x="4828633" y="3364229"/>
            <a:ext cx="502734" cy="3835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76" y="5229200"/>
            <a:ext cx="121920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/>
        </p:nvSpPr>
        <p:spPr>
          <a:xfrm>
            <a:off x="468000" y="540000"/>
            <a:ext cx="8970001" cy="1588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2" name="Shape 172"/>
          <p:cNvSpPr/>
          <p:nvPr/>
        </p:nvSpPr>
        <p:spPr>
          <a:xfrm>
            <a:off x="459533" y="637400"/>
            <a:ext cx="363200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800" b="1">
                <a:solidFill>
                  <a:srgbClr val="7F7F7F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1pPr>
          </a:lstStyle>
          <a:p>
            <a:r>
              <a:t>PLANTA DO PISO 2</a:t>
            </a:r>
          </a:p>
        </p:txBody>
      </p:sp>
      <p:sp>
        <p:nvSpPr>
          <p:cNvPr id="173" name="Shape 173"/>
          <p:cNvSpPr/>
          <p:nvPr/>
        </p:nvSpPr>
        <p:spPr>
          <a:xfrm>
            <a:off x="467999" y="402333"/>
            <a:ext cx="858000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>
              <a:defRPr sz="700" b="1"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dirty="0"/>
              <a:t>POUSADA </a:t>
            </a:r>
            <a:r>
              <a:rPr dirty="0" smtClean="0"/>
              <a:t>D</a:t>
            </a:r>
            <a:r>
              <a:rPr lang="pt-PT" dirty="0" smtClean="0"/>
              <a:t>A</a:t>
            </a:r>
            <a:r>
              <a:rPr dirty="0" smtClean="0"/>
              <a:t> </a:t>
            </a:r>
            <a:r>
              <a:rPr dirty="0"/>
              <a:t>JUVENTUDE DE SINTRA</a:t>
            </a:r>
          </a:p>
        </p:txBody>
      </p:sp>
      <p:pic>
        <p:nvPicPr>
          <p:cNvPr id="174" name="APRESENTAÇÃO POUSADA _ 2. 200,00 √.pdf"/>
          <p:cNvPicPr>
            <a:picLocks noChangeAspect="1"/>
          </p:cNvPicPr>
          <p:nvPr/>
        </p:nvPicPr>
        <p:blipFill>
          <a:blip r:embed="rId2">
            <a:extLst/>
          </a:blip>
          <a:srcRect l="16884" t="6667" r="14765" b="27463"/>
          <a:stretch>
            <a:fillRect/>
          </a:stretch>
        </p:blipFill>
        <p:spPr>
          <a:xfrm>
            <a:off x="463536" y="528690"/>
            <a:ext cx="9091425" cy="61949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/>
        </p:nvSpPr>
        <p:spPr>
          <a:xfrm>
            <a:off x="468000" y="540000"/>
            <a:ext cx="8970001" cy="1588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7" name="Shape 177"/>
          <p:cNvSpPr/>
          <p:nvPr/>
        </p:nvSpPr>
        <p:spPr>
          <a:xfrm>
            <a:off x="468000" y="628933"/>
            <a:ext cx="363200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800" b="1">
                <a:solidFill>
                  <a:srgbClr val="7F7F7F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1pPr>
          </a:lstStyle>
          <a:p>
            <a:r>
              <a:t>PLANTA DO PISO 3</a:t>
            </a:r>
          </a:p>
        </p:txBody>
      </p:sp>
      <p:sp>
        <p:nvSpPr>
          <p:cNvPr id="178" name="Shape 178"/>
          <p:cNvSpPr/>
          <p:nvPr/>
        </p:nvSpPr>
        <p:spPr>
          <a:xfrm>
            <a:off x="467999" y="402333"/>
            <a:ext cx="858000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>
              <a:defRPr sz="700" b="1"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dirty="0"/>
              <a:t>POUSADA </a:t>
            </a:r>
            <a:r>
              <a:rPr dirty="0" smtClean="0"/>
              <a:t>D</a:t>
            </a:r>
            <a:r>
              <a:rPr lang="pt-PT" dirty="0" smtClean="0"/>
              <a:t>A</a:t>
            </a:r>
            <a:r>
              <a:rPr dirty="0" smtClean="0"/>
              <a:t> </a:t>
            </a:r>
            <a:r>
              <a:rPr dirty="0"/>
              <a:t>JUVENTUDE DE SINTRA</a:t>
            </a:r>
          </a:p>
        </p:txBody>
      </p:sp>
      <p:pic>
        <p:nvPicPr>
          <p:cNvPr id="179" name="APRESENTAÇÃO POUSADA _ 3. 203,75 √.pdf"/>
          <p:cNvPicPr>
            <a:picLocks noChangeAspect="1"/>
          </p:cNvPicPr>
          <p:nvPr/>
        </p:nvPicPr>
        <p:blipFill>
          <a:blip r:embed="rId2">
            <a:extLst/>
          </a:blip>
          <a:srcRect l="16628" t="6917" r="15863" b="27435"/>
          <a:stretch>
            <a:fillRect/>
          </a:stretch>
        </p:blipFill>
        <p:spPr>
          <a:xfrm>
            <a:off x="473471" y="564858"/>
            <a:ext cx="8959227" cy="61602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/>
        </p:nvSpPr>
        <p:spPr>
          <a:xfrm>
            <a:off x="468000" y="-1504268"/>
            <a:ext cx="8970001" cy="1588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2" name="Shape 182"/>
          <p:cNvSpPr/>
          <p:nvPr/>
        </p:nvSpPr>
        <p:spPr>
          <a:xfrm>
            <a:off x="459533" y="654333"/>
            <a:ext cx="363200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800" b="1">
                <a:solidFill>
                  <a:srgbClr val="7F7F7F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1pPr>
          </a:lstStyle>
          <a:p>
            <a:r>
              <a:t>CORTE AB</a:t>
            </a:r>
          </a:p>
        </p:txBody>
      </p:sp>
      <p:sp>
        <p:nvSpPr>
          <p:cNvPr id="183" name="Shape 183"/>
          <p:cNvSpPr/>
          <p:nvPr/>
        </p:nvSpPr>
        <p:spPr>
          <a:xfrm>
            <a:off x="467999" y="402333"/>
            <a:ext cx="858000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>
              <a:defRPr sz="700" b="1"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dirty="0"/>
              <a:t>POUSADA </a:t>
            </a:r>
            <a:r>
              <a:rPr dirty="0" smtClean="0"/>
              <a:t>D</a:t>
            </a:r>
            <a:r>
              <a:rPr lang="pt-PT" dirty="0" smtClean="0"/>
              <a:t>a</a:t>
            </a:r>
            <a:r>
              <a:rPr dirty="0" smtClean="0"/>
              <a:t> </a:t>
            </a:r>
            <a:r>
              <a:rPr dirty="0"/>
              <a:t>JUVENTUDE DE SINTRA</a:t>
            </a:r>
          </a:p>
        </p:txBody>
      </p:sp>
      <p:sp>
        <p:nvSpPr>
          <p:cNvPr id="184" name="Shape 184"/>
          <p:cNvSpPr/>
          <p:nvPr/>
        </p:nvSpPr>
        <p:spPr>
          <a:xfrm>
            <a:off x="468000" y="540000"/>
            <a:ext cx="8970001" cy="1588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5" name="APRESENTAÇÃO POUSADA _ 5. Cortes e Alçados √ 3.pdf"/>
          <p:cNvPicPr>
            <a:picLocks noChangeAspect="1"/>
          </p:cNvPicPr>
          <p:nvPr/>
        </p:nvPicPr>
        <p:blipFill>
          <a:blip r:embed="rId2">
            <a:extLst/>
          </a:blip>
          <a:srcRect l="16928" t="25244" r="4062" b="17509"/>
          <a:stretch>
            <a:fillRect/>
          </a:stretch>
        </p:blipFill>
        <p:spPr>
          <a:xfrm>
            <a:off x="488950" y="1949172"/>
            <a:ext cx="8928100" cy="45739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/>
        </p:nvSpPr>
        <p:spPr>
          <a:xfrm>
            <a:off x="467999" y="402333"/>
            <a:ext cx="858000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>
              <a:defRPr sz="700" b="1"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dirty="0"/>
              <a:t>POUSADA </a:t>
            </a:r>
            <a:r>
              <a:rPr dirty="0" smtClean="0"/>
              <a:t>D</a:t>
            </a:r>
            <a:r>
              <a:rPr lang="pt-PT" dirty="0" smtClean="0"/>
              <a:t>A</a:t>
            </a:r>
            <a:r>
              <a:rPr dirty="0" smtClean="0"/>
              <a:t> </a:t>
            </a:r>
            <a:r>
              <a:rPr dirty="0"/>
              <a:t>JUVENTUDE DE SINTRA</a:t>
            </a:r>
          </a:p>
        </p:txBody>
      </p:sp>
      <p:sp>
        <p:nvSpPr>
          <p:cNvPr id="188" name="Shape 188"/>
          <p:cNvSpPr/>
          <p:nvPr/>
        </p:nvSpPr>
        <p:spPr>
          <a:xfrm>
            <a:off x="468000" y="540000"/>
            <a:ext cx="8970001" cy="1588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9" name="Shape 189"/>
          <p:cNvSpPr/>
          <p:nvPr/>
        </p:nvSpPr>
        <p:spPr>
          <a:xfrm>
            <a:off x="459533" y="654333"/>
            <a:ext cx="363200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800" b="1">
                <a:solidFill>
                  <a:srgbClr val="7F7F7F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1pPr>
          </a:lstStyle>
          <a:p>
            <a:r>
              <a:t>CORTE CD</a:t>
            </a:r>
          </a:p>
        </p:txBody>
      </p:sp>
      <p:pic>
        <p:nvPicPr>
          <p:cNvPr id="190" name="APRESENTAÇÃO POUSADA _ 5. Cortes e Alçados √ 2.pdf"/>
          <p:cNvPicPr>
            <a:picLocks noChangeAspect="1"/>
          </p:cNvPicPr>
          <p:nvPr/>
        </p:nvPicPr>
        <p:blipFill>
          <a:blip r:embed="rId2">
            <a:extLst/>
          </a:blip>
          <a:srcRect l="12478" t="10777" r="12478" b="19877"/>
          <a:stretch>
            <a:fillRect/>
          </a:stretch>
        </p:blipFill>
        <p:spPr>
          <a:xfrm>
            <a:off x="418714" y="581267"/>
            <a:ext cx="9068573" cy="59253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/>
        </p:nvSpPr>
        <p:spPr>
          <a:xfrm>
            <a:off x="467999" y="402333"/>
            <a:ext cx="858000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>
              <a:defRPr sz="700" b="1"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dirty="0"/>
              <a:t>POUSADA </a:t>
            </a:r>
            <a:r>
              <a:rPr dirty="0" smtClean="0"/>
              <a:t>D</a:t>
            </a:r>
            <a:r>
              <a:rPr lang="pt-PT" dirty="0" smtClean="0"/>
              <a:t>A</a:t>
            </a:r>
            <a:r>
              <a:rPr dirty="0" smtClean="0"/>
              <a:t> </a:t>
            </a:r>
            <a:r>
              <a:rPr dirty="0"/>
              <a:t>JUVENTUDE DE SINTRA</a:t>
            </a:r>
          </a:p>
        </p:txBody>
      </p:sp>
      <p:sp>
        <p:nvSpPr>
          <p:cNvPr id="193" name="Shape 193"/>
          <p:cNvSpPr/>
          <p:nvPr/>
        </p:nvSpPr>
        <p:spPr>
          <a:xfrm>
            <a:off x="468000" y="540000"/>
            <a:ext cx="8970001" cy="1588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4" name="Shape 194"/>
          <p:cNvSpPr/>
          <p:nvPr/>
        </p:nvSpPr>
        <p:spPr>
          <a:xfrm>
            <a:off x="459533" y="654333"/>
            <a:ext cx="363200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800" b="1">
                <a:solidFill>
                  <a:srgbClr val="7F7F7F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1pPr>
          </a:lstStyle>
          <a:p>
            <a:r>
              <a:t>ALÇADO SUL</a:t>
            </a:r>
          </a:p>
        </p:txBody>
      </p:sp>
      <p:pic>
        <p:nvPicPr>
          <p:cNvPr id="195" name="APRESENTAÇÃO POUSADA _ 5. Cortes e Alçados √ 4.pdf"/>
          <p:cNvPicPr>
            <a:picLocks noChangeAspect="1"/>
          </p:cNvPicPr>
          <p:nvPr/>
        </p:nvPicPr>
        <p:blipFill>
          <a:blip r:embed="rId2">
            <a:extLst/>
          </a:blip>
          <a:srcRect l="2024" t="18185" r="5230" b="15431"/>
          <a:stretch>
            <a:fillRect/>
          </a:stretch>
        </p:blipFill>
        <p:spPr>
          <a:xfrm>
            <a:off x="455215" y="1907222"/>
            <a:ext cx="8995517" cy="45525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pasted-image-filtered.png"/>
          <p:cNvPicPr>
            <a:picLocks noChangeAspect="1"/>
          </p:cNvPicPr>
          <p:nvPr/>
        </p:nvPicPr>
        <p:blipFill>
          <a:blip r:embed="rId2">
            <a:extLst/>
          </a:blip>
          <a:srcRect l="5167" r="17438" b="2550"/>
          <a:stretch>
            <a:fillRect/>
          </a:stretch>
        </p:blipFill>
        <p:spPr>
          <a:xfrm>
            <a:off x="504229" y="846497"/>
            <a:ext cx="8910326" cy="5621932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Shape 198"/>
          <p:cNvSpPr/>
          <p:nvPr/>
        </p:nvSpPr>
        <p:spPr>
          <a:xfrm>
            <a:off x="468000" y="540000"/>
            <a:ext cx="8970001" cy="1588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9" name="Shape 199"/>
          <p:cNvSpPr/>
          <p:nvPr/>
        </p:nvSpPr>
        <p:spPr>
          <a:xfrm>
            <a:off x="467999" y="402333"/>
            <a:ext cx="858000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>
              <a:defRPr sz="700" b="1"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dirty="0"/>
              <a:t>POUSADA </a:t>
            </a:r>
            <a:r>
              <a:rPr dirty="0" smtClean="0"/>
              <a:t>D</a:t>
            </a:r>
            <a:r>
              <a:rPr lang="pt-PT" dirty="0" smtClean="0"/>
              <a:t>A</a:t>
            </a:r>
            <a:r>
              <a:rPr dirty="0" smtClean="0"/>
              <a:t> </a:t>
            </a:r>
            <a:r>
              <a:rPr dirty="0"/>
              <a:t>JUVENTUDE DE SINTRA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/>
        </p:nvSpPr>
        <p:spPr>
          <a:xfrm>
            <a:off x="468000" y="-1504268"/>
            <a:ext cx="8970001" cy="1588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2" name="Shape 202"/>
          <p:cNvSpPr/>
          <p:nvPr/>
        </p:nvSpPr>
        <p:spPr>
          <a:xfrm>
            <a:off x="459533" y="393866"/>
            <a:ext cx="8580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>
              <a:defRPr sz="700" b="1"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dirty="0"/>
              <a:t>POUSADA </a:t>
            </a:r>
            <a:r>
              <a:rPr dirty="0" smtClean="0"/>
              <a:t>D</a:t>
            </a:r>
            <a:r>
              <a:rPr lang="pt-PT" dirty="0" smtClean="0"/>
              <a:t>A</a:t>
            </a:r>
            <a:r>
              <a:rPr dirty="0" smtClean="0"/>
              <a:t> </a:t>
            </a:r>
            <a:r>
              <a:rPr dirty="0"/>
              <a:t>JUVENTUDE DE SINTRA</a:t>
            </a:r>
          </a:p>
        </p:txBody>
      </p:sp>
      <p:sp>
        <p:nvSpPr>
          <p:cNvPr id="203" name="Shape 203"/>
          <p:cNvSpPr/>
          <p:nvPr/>
        </p:nvSpPr>
        <p:spPr>
          <a:xfrm>
            <a:off x="468000" y="540000"/>
            <a:ext cx="8970001" cy="1588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04" name="Screen Shot 2016-07-01 at 14.17.37.png"/>
          <p:cNvPicPr>
            <a:picLocks noChangeAspect="1"/>
          </p:cNvPicPr>
          <p:nvPr/>
        </p:nvPicPr>
        <p:blipFill>
          <a:blip r:embed="rId2">
            <a:extLst/>
          </a:blip>
          <a:srcRect l="9188" r="10438"/>
          <a:stretch>
            <a:fillRect/>
          </a:stretch>
        </p:blipFill>
        <p:spPr>
          <a:xfrm>
            <a:off x="445651" y="989712"/>
            <a:ext cx="9014699" cy="57128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/>
        </p:nvSpPr>
        <p:spPr>
          <a:xfrm>
            <a:off x="468000" y="540000"/>
            <a:ext cx="8970001" cy="1588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12" name="image11.jpg" descr="REFEITÓRI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8543" y="3945253"/>
            <a:ext cx="8589457" cy="2546844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hape 213"/>
          <p:cNvSpPr/>
          <p:nvPr/>
        </p:nvSpPr>
        <p:spPr>
          <a:xfrm>
            <a:off x="459533" y="402333"/>
            <a:ext cx="8580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>
              <a:defRPr sz="700" b="1"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dirty="0"/>
              <a:t>POUSADA </a:t>
            </a:r>
            <a:r>
              <a:rPr dirty="0" smtClean="0"/>
              <a:t>D</a:t>
            </a:r>
            <a:r>
              <a:rPr lang="pt-PT" dirty="0" smtClean="0"/>
              <a:t>A</a:t>
            </a:r>
            <a:r>
              <a:rPr dirty="0" smtClean="0"/>
              <a:t> </a:t>
            </a:r>
            <a:r>
              <a:rPr dirty="0"/>
              <a:t>JUVENTUDE DE SINTRA</a:t>
            </a:r>
          </a:p>
        </p:txBody>
      </p:sp>
      <p:pic>
        <p:nvPicPr>
          <p:cNvPr id="214" name="image12.jpg" descr="refeitório sintra 2016-06-30 13161400000.jpg"/>
          <p:cNvPicPr>
            <a:picLocks noChangeAspect="1"/>
          </p:cNvPicPr>
          <p:nvPr/>
        </p:nvPicPr>
        <p:blipFill>
          <a:blip r:embed="rId3">
            <a:extLst/>
          </a:blip>
          <a:srcRect t="12667"/>
          <a:stretch>
            <a:fillRect/>
          </a:stretch>
        </p:blipFill>
        <p:spPr>
          <a:xfrm>
            <a:off x="4021187" y="541588"/>
            <a:ext cx="5416813" cy="250330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aixaDeTexto 1"/>
          <p:cNvSpPr txBox="1"/>
          <p:nvPr/>
        </p:nvSpPr>
        <p:spPr>
          <a:xfrm>
            <a:off x="848543" y="836712"/>
            <a:ext cx="3042051" cy="31085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pt-PT" sz="1400" dirty="0"/>
              <a:t>Área bruta de </a:t>
            </a:r>
            <a:r>
              <a:rPr lang="pt-PT" sz="1400" dirty="0" smtClean="0"/>
              <a:t>construção:          1248 m2</a:t>
            </a:r>
          </a:p>
          <a:p>
            <a:r>
              <a:rPr lang="pt-PT" sz="1400" dirty="0" smtClean="0"/>
              <a:t>Quartos PMC:              3…………..10 camas</a:t>
            </a:r>
            <a:endParaRPr kumimoji="0" lang="pt-PT" sz="14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  <a:p>
            <a:r>
              <a:rPr lang="pt-PT" sz="1400" dirty="0"/>
              <a:t>Quartos </a:t>
            </a:r>
            <a:r>
              <a:rPr lang="pt-PT" sz="1400" dirty="0" smtClean="0"/>
              <a:t>Duplos:        16……….….64 camas</a:t>
            </a:r>
            <a:endParaRPr lang="pt-PT" sz="1400" dirty="0"/>
          </a:p>
          <a:p>
            <a:r>
              <a:rPr lang="pt-PT" sz="1400" dirty="0"/>
              <a:t>Quartos </a:t>
            </a:r>
            <a:r>
              <a:rPr lang="pt-PT" sz="1400" dirty="0" smtClean="0"/>
              <a:t>Múltiplos:     5……………30 camas</a:t>
            </a:r>
          </a:p>
          <a:p>
            <a:r>
              <a:rPr lang="pt-PT" sz="1400" b="1" dirty="0" smtClean="0"/>
              <a:t>Total:                          24……..….104 camas</a:t>
            </a:r>
          </a:p>
          <a:p>
            <a:r>
              <a:rPr kumimoji="0" lang="pt-PT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Sala refeições: 1</a:t>
            </a:r>
          </a:p>
          <a:p>
            <a:r>
              <a:rPr lang="pt-PT" sz="1400" dirty="0" smtClean="0"/>
              <a:t>Cozinha: 1</a:t>
            </a:r>
          </a:p>
          <a:p>
            <a:r>
              <a:rPr kumimoji="0" lang="pt-PT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Sala de estar: 1</a:t>
            </a:r>
          </a:p>
          <a:p>
            <a:r>
              <a:rPr lang="pt-PT" sz="1400" dirty="0" smtClean="0"/>
              <a:t>Sala de estar em mezanino :1</a:t>
            </a:r>
            <a:endParaRPr kumimoji="0" lang="pt-PT" sz="14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  <a:p>
            <a:r>
              <a:rPr lang="pt-PT" sz="1400" dirty="0" smtClean="0"/>
              <a:t>Instalações </a:t>
            </a:r>
            <a:r>
              <a:rPr lang="pt-PT" sz="1400" dirty="0"/>
              <a:t>Sanitária </a:t>
            </a:r>
            <a:r>
              <a:rPr lang="pt-PT" sz="1400" dirty="0" smtClean="0"/>
              <a:t>Pública: 4</a:t>
            </a:r>
            <a:endParaRPr lang="pt-PT" sz="1400" dirty="0"/>
          </a:p>
          <a:p>
            <a:pPr marL="0" marR="0" indent="0" algn="l" defTabSz="47890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Lavandaria: 1</a:t>
            </a:r>
          </a:p>
          <a:p>
            <a:pPr marL="0" marR="0" indent="0" algn="l" defTabSz="47890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sz="1400" dirty="0" smtClean="0"/>
              <a:t>Rouparia: 1</a:t>
            </a:r>
            <a:endParaRPr kumimoji="0" lang="pt-PT" sz="14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lvl="1" indent="0"/>
            <a:r>
              <a:rPr kumimoji="0" lang="pt-PT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                       </a:t>
            </a:r>
            <a:r>
              <a:rPr kumimoji="0" lang="pt-PT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Valor </a:t>
            </a:r>
            <a:r>
              <a:rPr kumimoji="0" lang="pt-PT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:</a:t>
            </a:r>
            <a:r>
              <a:rPr kumimoji="0" lang="pt-PT" sz="14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 1.400.000,00</a:t>
            </a:r>
            <a:r>
              <a:rPr kumimoji="0" lang="pt-PT" sz="14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€ + IVA</a:t>
            </a:r>
            <a:endParaRPr kumimoji="0" lang="pt-PT" sz="1400" b="1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  <a:p>
            <a:pPr lvl="1" indent="0"/>
            <a:r>
              <a:rPr lang="pt-PT" sz="1400" b="1" baseline="0" smtClean="0"/>
              <a:t>                       </a:t>
            </a:r>
            <a:r>
              <a:rPr lang="pt-PT" sz="1400" b="1" baseline="0" smtClean="0"/>
              <a:t>Prazo</a:t>
            </a:r>
            <a:r>
              <a:rPr lang="pt-PT" sz="1400" b="1" baseline="0" dirty="0" smtClean="0"/>
              <a:t>:</a:t>
            </a:r>
            <a:r>
              <a:rPr lang="pt-PT" sz="1400" b="1" dirty="0" smtClean="0"/>
              <a:t> 240 dias</a:t>
            </a:r>
            <a:endParaRPr kumimoji="0" lang="pt-PT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302287" y="6165304"/>
            <a:ext cx="2016224" cy="230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7890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9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Serralvarez</a:t>
            </a:r>
            <a:r>
              <a:rPr kumimoji="0" lang="pt-PT" sz="9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pt-PT" sz="9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arquitectos</a:t>
            </a:r>
            <a:endParaRPr kumimoji="0" lang="pt-PT" sz="9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ctrTitle"/>
          </p:nvPr>
        </p:nvSpPr>
        <p:spPr>
          <a:xfrm>
            <a:off x="467999" y="429794"/>
            <a:ext cx="8970002" cy="83689"/>
          </a:xfrm>
          <a:prstGeom prst="rect">
            <a:avLst/>
          </a:prstGeom>
        </p:spPr>
        <p:txBody>
          <a:bodyPr lIns="0" tIns="0" rIns="0" bIns="0" anchor="t">
            <a:normAutofit fontScale="90000"/>
          </a:bodyPr>
          <a:lstStyle/>
          <a:p>
            <a:pPr algn="l" defTabSz="450173">
              <a:defRPr sz="658" b="1"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dirty="0"/>
              <a:t>POUSADA </a:t>
            </a:r>
            <a:r>
              <a:rPr dirty="0" smtClean="0"/>
              <a:t>D</a:t>
            </a:r>
            <a:r>
              <a:rPr lang="pt-PT" dirty="0" smtClean="0"/>
              <a:t>A</a:t>
            </a:r>
            <a:r>
              <a:rPr dirty="0" smtClean="0"/>
              <a:t> </a:t>
            </a:r>
            <a:r>
              <a:rPr dirty="0"/>
              <a:t>JUVENTUDE DE SINTRA</a:t>
            </a:r>
          </a:p>
        </p:txBody>
      </p:sp>
      <p:sp>
        <p:nvSpPr>
          <p:cNvPr id="132" name="Shape 132"/>
          <p:cNvSpPr/>
          <p:nvPr/>
        </p:nvSpPr>
        <p:spPr>
          <a:xfrm>
            <a:off x="468000" y="540000"/>
            <a:ext cx="8970001" cy="1588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33" name="image2.png" descr="Captura de ecrã 2016-04-28, às 11.34.05.png"/>
          <p:cNvPicPr>
            <a:picLocks noChangeAspect="1"/>
          </p:cNvPicPr>
          <p:nvPr/>
        </p:nvPicPr>
        <p:blipFill>
          <a:blip r:embed="rId2">
            <a:extLst/>
          </a:blip>
          <a:srcRect l="5589" t="16304" r="14524" b="6658"/>
          <a:stretch>
            <a:fillRect/>
          </a:stretch>
        </p:blipFill>
        <p:spPr>
          <a:xfrm>
            <a:off x="450056" y="1076105"/>
            <a:ext cx="9006001" cy="5428081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/>
          <p:nvPr/>
        </p:nvSpPr>
        <p:spPr>
          <a:xfrm>
            <a:off x="4682068" y="2802466"/>
            <a:ext cx="2853267" cy="2819401"/>
          </a:xfrm>
          <a:prstGeom prst="ellipse">
            <a:avLst/>
          </a:prstGeom>
          <a:ln>
            <a:solidFill>
              <a:srgbClr val="DCE6F2"/>
            </a:solidFill>
          </a:ln>
          <a:effectLst>
            <a:outerShdw blurRad="38100" dist="22987" dir="5400000" rotWithShape="0">
              <a:srgbClr val="FFFFFF">
                <a:alpha val="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5" name="Shape 135"/>
          <p:cNvSpPr/>
          <p:nvPr/>
        </p:nvSpPr>
        <p:spPr>
          <a:xfrm>
            <a:off x="451067" y="669705"/>
            <a:ext cx="1764092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800" b="1">
                <a:solidFill>
                  <a:srgbClr val="808080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t>LOCALIZAÇÃO</a:t>
            </a:r>
          </a:p>
          <a:p>
            <a:pPr>
              <a:defRPr sz="1800" b="1">
                <a:latin typeface="News Gothic MT"/>
                <a:ea typeface="News Gothic MT"/>
                <a:cs typeface="News Gothic MT"/>
                <a:sym typeface="News Gothic MT"/>
              </a:defRPr>
            </a:pPr>
            <a:endParaRPr/>
          </a:p>
          <a:p>
            <a:pPr algn="just">
              <a:defRPr sz="800">
                <a:solidFill>
                  <a:srgbClr val="FFFFFF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468000" y="540000"/>
            <a:ext cx="8970001" cy="1588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8" name="Shape 138"/>
          <p:cNvSpPr/>
          <p:nvPr/>
        </p:nvSpPr>
        <p:spPr>
          <a:xfrm>
            <a:off x="467999" y="410800"/>
            <a:ext cx="858000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>
              <a:defRPr sz="700" b="1"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dirty="0"/>
              <a:t>POUSADA </a:t>
            </a:r>
            <a:r>
              <a:rPr dirty="0" smtClean="0"/>
              <a:t>D</a:t>
            </a:r>
            <a:r>
              <a:rPr lang="pt-PT" dirty="0" smtClean="0"/>
              <a:t>A</a:t>
            </a:r>
            <a:r>
              <a:rPr dirty="0" smtClean="0"/>
              <a:t> </a:t>
            </a:r>
            <a:r>
              <a:rPr dirty="0"/>
              <a:t>JUVENTUDE DE SINTRA</a:t>
            </a:r>
          </a:p>
        </p:txBody>
      </p:sp>
      <p:pic>
        <p:nvPicPr>
          <p:cNvPr id="139" name="image3.jpeg" descr="IMG_3885.jpg"/>
          <p:cNvPicPr>
            <a:picLocks noChangeAspect="1"/>
          </p:cNvPicPr>
          <p:nvPr/>
        </p:nvPicPr>
        <p:blipFill>
          <a:blip r:embed="rId2">
            <a:extLst/>
          </a:blip>
          <a:srcRect t="3554" b="6751"/>
          <a:stretch>
            <a:fillRect/>
          </a:stretch>
        </p:blipFill>
        <p:spPr>
          <a:xfrm>
            <a:off x="478234" y="636494"/>
            <a:ext cx="8949592" cy="60204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/>
        </p:nvSpPr>
        <p:spPr>
          <a:xfrm>
            <a:off x="468000" y="540000"/>
            <a:ext cx="8970001" cy="1588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2" name="Shape 142"/>
          <p:cNvSpPr/>
          <p:nvPr/>
        </p:nvSpPr>
        <p:spPr>
          <a:xfrm>
            <a:off x="459533" y="402333"/>
            <a:ext cx="8580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>
              <a:defRPr sz="700" b="1"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dirty="0"/>
              <a:t>POUSADA </a:t>
            </a:r>
            <a:r>
              <a:rPr dirty="0" smtClean="0"/>
              <a:t>D</a:t>
            </a:r>
            <a:r>
              <a:rPr lang="pt-PT" dirty="0" smtClean="0"/>
              <a:t>A</a:t>
            </a:r>
            <a:r>
              <a:rPr dirty="0" smtClean="0"/>
              <a:t> </a:t>
            </a:r>
            <a:r>
              <a:rPr dirty="0"/>
              <a:t>JUVENTUDE DE SINTRA</a:t>
            </a:r>
          </a:p>
        </p:txBody>
      </p:sp>
      <p:pic>
        <p:nvPicPr>
          <p:cNvPr id="143" name="image4.jpeg" descr="IMG_0784.jpeg"/>
          <p:cNvPicPr>
            <a:picLocks noChangeAspect="1"/>
          </p:cNvPicPr>
          <p:nvPr/>
        </p:nvPicPr>
        <p:blipFill>
          <a:blip r:embed="rId2">
            <a:extLst/>
          </a:blip>
          <a:srcRect b="3024"/>
          <a:stretch>
            <a:fillRect/>
          </a:stretch>
        </p:blipFill>
        <p:spPr>
          <a:xfrm>
            <a:off x="5076662" y="682717"/>
            <a:ext cx="4330858" cy="5599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G_387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8499" y="682563"/>
            <a:ext cx="4199964" cy="55999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/>
        </p:nvSpPr>
        <p:spPr>
          <a:xfrm>
            <a:off x="468000" y="540000"/>
            <a:ext cx="8970001" cy="1588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7" name="Shape 147"/>
          <p:cNvSpPr/>
          <p:nvPr/>
        </p:nvSpPr>
        <p:spPr>
          <a:xfrm>
            <a:off x="467999" y="402333"/>
            <a:ext cx="858000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>
              <a:defRPr sz="700" b="1"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dirty="0"/>
              <a:t>POUSADA </a:t>
            </a:r>
            <a:r>
              <a:rPr dirty="0" smtClean="0"/>
              <a:t>D</a:t>
            </a:r>
            <a:r>
              <a:rPr lang="pt-PT" dirty="0" smtClean="0"/>
              <a:t>A</a:t>
            </a:r>
            <a:r>
              <a:rPr dirty="0" smtClean="0"/>
              <a:t> </a:t>
            </a:r>
            <a:r>
              <a:rPr dirty="0"/>
              <a:t>JUVENTUDE DE SINTRA</a:t>
            </a:r>
          </a:p>
        </p:txBody>
      </p:sp>
      <p:pic>
        <p:nvPicPr>
          <p:cNvPr id="148" name="IMG_0781.jpeg"/>
          <p:cNvPicPr>
            <a:picLocks noChangeAspect="1"/>
          </p:cNvPicPr>
          <p:nvPr/>
        </p:nvPicPr>
        <p:blipFill>
          <a:blip r:embed="rId2">
            <a:extLst/>
          </a:blip>
          <a:srcRect b="13386"/>
          <a:stretch>
            <a:fillRect/>
          </a:stretch>
        </p:blipFill>
        <p:spPr>
          <a:xfrm>
            <a:off x="453940" y="642143"/>
            <a:ext cx="8998234" cy="5845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/>
        </p:nvSpPr>
        <p:spPr>
          <a:xfrm>
            <a:off x="468000" y="-1504268"/>
            <a:ext cx="8970001" cy="1588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1" name="Shape 151"/>
          <p:cNvSpPr/>
          <p:nvPr/>
        </p:nvSpPr>
        <p:spPr>
          <a:xfrm>
            <a:off x="467999" y="410800"/>
            <a:ext cx="858000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>
              <a:defRPr sz="700" b="1"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dirty="0"/>
              <a:t>POUSADA </a:t>
            </a:r>
            <a:r>
              <a:rPr dirty="0" smtClean="0"/>
              <a:t>D</a:t>
            </a:r>
            <a:r>
              <a:rPr lang="pt-PT" dirty="0" smtClean="0"/>
              <a:t>A</a:t>
            </a:r>
            <a:r>
              <a:rPr dirty="0" smtClean="0"/>
              <a:t> </a:t>
            </a:r>
            <a:r>
              <a:rPr dirty="0"/>
              <a:t>JUVENTUDE DE SINTRA</a:t>
            </a:r>
          </a:p>
        </p:txBody>
      </p:sp>
      <p:sp>
        <p:nvSpPr>
          <p:cNvPr id="152" name="Shape 152"/>
          <p:cNvSpPr/>
          <p:nvPr/>
        </p:nvSpPr>
        <p:spPr>
          <a:xfrm>
            <a:off x="468000" y="540000"/>
            <a:ext cx="8970001" cy="1588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3" name="pasted-image-filtered.png"/>
          <p:cNvPicPr>
            <a:picLocks noChangeAspect="1"/>
          </p:cNvPicPr>
          <p:nvPr/>
        </p:nvPicPr>
        <p:blipFill>
          <a:blip r:embed="rId2">
            <a:extLst/>
          </a:blip>
          <a:srcRect r="16741"/>
          <a:stretch>
            <a:fillRect/>
          </a:stretch>
        </p:blipFill>
        <p:spPr>
          <a:xfrm>
            <a:off x="554561" y="1039452"/>
            <a:ext cx="8796843" cy="5350233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hape 154"/>
          <p:cNvSpPr/>
          <p:nvPr/>
        </p:nvSpPr>
        <p:spPr>
          <a:xfrm>
            <a:off x="459533" y="643467"/>
            <a:ext cx="3596001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b="1">
                <a:solidFill>
                  <a:srgbClr val="808080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t>CONCEITO</a:t>
            </a:r>
          </a:p>
          <a:p>
            <a:pPr>
              <a:defRPr b="1">
                <a:solidFill>
                  <a:srgbClr val="808080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endParaRPr/>
          </a:p>
          <a:p>
            <a:pPr>
              <a:lnSpc>
                <a:spcPct val="150000"/>
              </a:lnSpc>
              <a:defRPr sz="800" b="1"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t>TRANSIÇÃO</a:t>
            </a:r>
          </a:p>
          <a:p>
            <a:pPr>
              <a:lnSpc>
                <a:spcPct val="150000"/>
              </a:lnSpc>
              <a:defRPr sz="800" b="1"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t>ACESSIBILIDADE</a:t>
            </a:r>
          </a:p>
          <a:p>
            <a:pPr>
              <a:lnSpc>
                <a:spcPct val="150000"/>
              </a:lnSpc>
              <a:defRPr sz="800" b="1"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t>ACOLHIMENTO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/>
        </p:nvSpPr>
        <p:spPr>
          <a:xfrm>
            <a:off x="468000" y="540000"/>
            <a:ext cx="8970001" cy="1588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7" name="Shape 157"/>
          <p:cNvSpPr/>
          <p:nvPr/>
        </p:nvSpPr>
        <p:spPr>
          <a:xfrm>
            <a:off x="451067" y="651933"/>
            <a:ext cx="1674067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800" b="1">
                <a:solidFill>
                  <a:srgbClr val="7F7F7F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t>IMPLANTAÇÃO</a:t>
            </a:r>
          </a:p>
          <a:p>
            <a:pPr>
              <a:defRPr sz="1800" b="1">
                <a:latin typeface="News Gothic MT"/>
                <a:ea typeface="News Gothic MT"/>
                <a:cs typeface="News Gothic MT"/>
                <a:sym typeface="News Gothic MT"/>
              </a:defRPr>
            </a:pPr>
            <a:endParaRPr/>
          </a:p>
          <a:p>
            <a:pPr algn="just">
              <a:defRPr sz="800">
                <a:solidFill>
                  <a:srgbClr val="FFFFFF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endParaRPr/>
          </a:p>
        </p:txBody>
      </p:sp>
      <p:sp>
        <p:nvSpPr>
          <p:cNvPr id="158" name="Shape 158"/>
          <p:cNvSpPr/>
          <p:nvPr/>
        </p:nvSpPr>
        <p:spPr>
          <a:xfrm>
            <a:off x="467999" y="410800"/>
            <a:ext cx="858000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>
              <a:defRPr sz="700" b="1"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dirty="0"/>
              <a:t>POUSADA </a:t>
            </a:r>
            <a:r>
              <a:rPr dirty="0" smtClean="0"/>
              <a:t>D</a:t>
            </a:r>
            <a:r>
              <a:rPr lang="pt-PT" dirty="0" smtClean="0"/>
              <a:t>A</a:t>
            </a:r>
            <a:r>
              <a:rPr dirty="0" smtClean="0"/>
              <a:t> </a:t>
            </a:r>
            <a:r>
              <a:rPr dirty="0"/>
              <a:t>JUVENTUDE DE SINTRA</a:t>
            </a:r>
          </a:p>
        </p:txBody>
      </p:sp>
      <p:pic>
        <p:nvPicPr>
          <p:cNvPr id="159" name="APRESENTAÇÃO POUSADA _ 4. cobertura 207,50 √.pdf"/>
          <p:cNvPicPr>
            <a:picLocks noChangeAspect="1"/>
          </p:cNvPicPr>
          <p:nvPr/>
        </p:nvPicPr>
        <p:blipFill>
          <a:blip r:embed="rId2">
            <a:extLst/>
          </a:blip>
          <a:srcRect l="17026" t="7382" r="15335" b="26955"/>
          <a:stretch>
            <a:fillRect/>
          </a:stretch>
        </p:blipFill>
        <p:spPr>
          <a:xfrm>
            <a:off x="451067" y="583909"/>
            <a:ext cx="9050866" cy="62126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/>
        </p:nvSpPr>
        <p:spPr>
          <a:xfrm>
            <a:off x="468000" y="540000"/>
            <a:ext cx="8970001" cy="1588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2" name="Shape 162"/>
          <p:cNvSpPr/>
          <p:nvPr/>
        </p:nvSpPr>
        <p:spPr>
          <a:xfrm>
            <a:off x="459533" y="628933"/>
            <a:ext cx="363200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800" b="1">
                <a:solidFill>
                  <a:srgbClr val="7F7F7F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1pPr>
          </a:lstStyle>
          <a:p>
            <a:r>
              <a:t>PLANTA DO PISO 0</a:t>
            </a:r>
          </a:p>
        </p:txBody>
      </p:sp>
      <p:sp>
        <p:nvSpPr>
          <p:cNvPr id="163" name="Shape 163"/>
          <p:cNvSpPr/>
          <p:nvPr/>
        </p:nvSpPr>
        <p:spPr>
          <a:xfrm>
            <a:off x="467999" y="402333"/>
            <a:ext cx="858000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>
              <a:defRPr sz="700" b="1"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dirty="0"/>
              <a:t>POUSADA </a:t>
            </a:r>
            <a:r>
              <a:rPr dirty="0" smtClean="0"/>
              <a:t>D</a:t>
            </a:r>
            <a:r>
              <a:rPr lang="pt-PT" dirty="0" smtClean="0"/>
              <a:t>A</a:t>
            </a:r>
            <a:r>
              <a:rPr dirty="0" smtClean="0"/>
              <a:t> </a:t>
            </a:r>
            <a:r>
              <a:rPr dirty="0"/>
              <a:t>JUVENTUDE DE SINTRA</a:t>
            </a:r>
          </a:p>
        </p:txBody>
      </p:sp>
      <p:pic>
        <p:nvPicPr>
          <p:cNvPr id="164" name="APRESENTAÇÃO POUSADA _ 0. 192,50 √√.pdf"/>
          <p:cNvPicPr>
            <a:picLocks noChangeAspect="1"/>
          </p:cNvPicPr>
          <p:nvPr/>
        </p:nvPicPr>
        <p:blipFill>
          <a:blip r:embed="rId2">
            <a:extLst/>
          </a:blip>
          <a:srcRect l="17142" t="7603" r="15260" b="27964"/>
          <a:stretch>
            <a:fillRect/>
          </a:stretch>
        </p:blipFill>
        <p:spPr>
          <a:xfrm>
            <a:off x="422275" y="536189"/>
            <a:ext cx="9061474" cy="61071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468000" y="540000"/>
            <a:ext cx="8970001" cy="1588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7" name="Shape 167"/>
          <p:cNvSpPr/>
          <p:nvPr/>
        </p:nvSpPr>
        <p:spPr>
          <a:xfrm>
            <a:off x="451066" y="628933"/>
            <a:ext cx="363200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800" b="1">
                <a:solidFill>
                  <a:srgbClr val="7F7F7F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1pPr>
          </a:lstStyle>
          <a:p>
            <a:r>
              <a:t>PLANTA DO PISO 2</a:t>
            </a:r>
          </a:p>
        </p:txBody>
      </p:sp>
      <p:sp>
        <p:nvSpPr>
          <p:cNvPr id="168" name="Shape 168"/>
          <p:cNvSpPr/>
          <p:nvPr/>
        </p:nvSpPr>
        <p:spPr>
          <a:xfrm>
            <a:off x="467999" y="402333"/>
            <a:ext cx="858000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>
              <a:defRPr sz="700" b="1"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dirty="0"/>
              <a:t>POUSADA </a:t>
            </a:r>
            <a:r>
              <a:rPr dirty="0" smtClean="0"/>
              <a:t>D</a:t>
            </a:r>
            <a:r>
              <a:rPr lang="pt-PT" dirty="0" smtClean="0"/>
              <a:t>A</a:t>
            </a:r>
            <a:r>
              <a:rPr dirty="0" smtClean="0"/>
              <a:t> </a:t>
            </a:r>
            <a:r>
              <a:rPr dirty="0"/>
              <a:t>JUVENTUDE DE SINTRA</a:t>
            </a:r>
          </a:p>
        </p:txBody>
      </p:sp>
      <p:pic>
        <p:nvPicPr>
          <p:cNvPr id="169" name="APRESENTAÇÃO POUSADA _ 1. 196,25 √.pdf"/>
          <p:cNvPicPr>
            <a:picLocks noChangeAspect="1"/>
          </p:cNvPicPr>
          <p:nvPr/>
        </p:nvPicPr>
        <p:blipFill>
          <a:blip r:embed="rId2">
            <a:extLst/>
          </a:blip>
          <a:srcRect l="16391" t="6670" r="15060" b="27541"/>
          <a:stretch>
            <a:fillRect/>
          </a:stretch>
        </p:blipFill>
        <p:spPr>
          <a:xfrm>
            <a:off x="407987" y="572743"/>
            <a:ext cx="9090173" cy="61686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7890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9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7890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9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7890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9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7890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9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221</Words>
  <Application>Microsoft Office PowerPoint</Application>
  <PresentationFormat>Papel A4 (210x297 mm)</PresentationFormat>
  <Paragraphs>68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17</vt:i4>
      </vt:variant>
    </vt:vector>
  </HeadingPairs>
  <TitlesOfParts>
    <vt:vector size="18" baseType="lpstr">
      <vt:lpstr>Office Theme</vt:lpstr>
      <vt:lpstr>Apresentação do PowerPoint</vt:lpstr>
      <vt:lpstr>POUSADA DA JUVENTUDE DE SINTRA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Luís Miguel Dores Peyssonneau Nunes</dc:creator>
  <cp:lastModifiedBy>Luís Miguel Dores Peyssonneau Nunes</cp:lastModifiedBy>
  <cp:revision>14</cp:revision>
  <dcterms:modified xsi:type="dcterms:W3CDTF">2016-12-14T22:58:01Z</dcterms:modified>
</cp:coreProperties>
</file>